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57" r:id="rId3"/>
    <p:sldId id="262" r:id="rId4"/>
    <p:sldId id="263" r:id="rId5"/>
    <p:sldId id="265" r:id="rId6"/>
    <p:sldId id="264" r:id="rId7"/>
    <p:sldId id="266" r:id="rId8"/>
    <p:sldId id="267" r:id="rId9"/>
    <p:sldId id="258" r:id="rId1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6397" autoAdjust="0"/>
  </p:normalViewPr>
  <p:slideViewPr>
    <p:cSldViewPr snapToGrid="0">
      <p:cViewPr varScale="1">
        <p:scale>
          <a:sx n="69" d="100"/>
          <a:sy n="69" d="100"/>
        </p:scale>
        <p:origin x="696" y="66"/>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20FE96-1252-68F2-64AA-7EC1E7509726}"/>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FF53390-6182-29A4-4BA5-48E04D036E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r>
              <a:rPr lang="en-US"/>
              <a:t>1/8/2023 am &amp; pm</a:t>
            </a:r>
          </a:p>
        </p:txBody>
      </p:sp>
      <p:sp>
        <p:nvSpPr>
          <p:cNvPr id="4" name="Footer Placeholder 3">
            <a:extLst>
              <a:ext uri="{FF2B5EF4-FFF2-40B4-BE49-F238E27FC236}">
                <a16:creationId xmlns:a16="http://schemas.microsoft.com/office/drawing/2014/main" id="{9CDC227F-6230-958C-2FFC-3D50B420F87C}"/>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r>
              <a:rPr lang="en-US"/>
              <a:t>The Marriage Of The Lamb &amp; His Bride - Revelation 21 &amp; 22</a:t>
            </a:r>
          </a:p>
        </p:txBody>
      </p:sp>
      <p:sp>
        <p:nvSpPr>
          <p:cNvPr id="5" name="Slide Number Placeholder 4">
            <a:extLst>
              <a:ext uri="{FF2B5EF4-FFF2-40B4-BE49-F238E27FC236}">
                <a16:creationId xmlns:a16="http://schemas.microsoft.com/office/drawing/2014/main" id="{DAC2AF98-4C30-FC26-9955-5FEEBF27AEF9}"/>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F07B988C-9AB7-43E1-868F-3EFDA8E6BC9D}" type="slidenum">
              <a:rPr lang="en-US" smtClean="0"/>
              <a:t>‹#›</a:t>
            </a:fld>
            <a:endParaRPr lang="en-US"/>
          </a:p>
        </p:txBody>
      </p:sp>
    </p:spTree>
    <p:extLst>
      <p:ext uri="{BB962C8B-B14F-4D97-AF65-F5344CB8AC3E}">
        <p14:creationId xmlns:p14="http://schemas.microsoft.com/office/powerpoint/2010/main" val="310590673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r>
              <a:rPr lang="en-US"/>
              <a:t>1/8/2023 am &amp; pm</a:t>
            </a:r>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r>
              <a:rPr lang="en-US"/>
              <a:t>The Marriage Of The Lamb &amp; His Bride - Revelation 21 &amp; 22</a:t>
            </a:r>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B2B4C64-F449-4692-BB07-15BEC4691BA3}" type="slidenum">
              <a:rPr lang="en-US" smtClean="0"/>
              <a:t>‹#›</a:t>
            </a:fld>
            <a:endParaRPr lang="en-US"/>
          </a:p>
        </p:txBody>
      </p:sp>
    </p:spTree>
    <p:extLst>
      <p:ext uri="{BB962C8B-B14F-4D97-AF65-F5344CB8AC3E}">
        <p14:creationId xmlns:p14="http://schemas.microsoft.com/office/powerpoint/2010/main" val="32593994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1/8/2023 am &amp; pm</a:t>
            </a:r>
          </a:p>
        </p:txBody>
      </p:sp>
      <p:sp>
        <p:nvSpPr>
          <p:cNvPr id="5" name="Footer Placeholder 4"/>
          <p:cNvSpPr>
            <a:spLocks noGrp="1"/>
          </p:cNvSpPr>
          <p:nvPr>
            <p:ph type="ftr" sz="quarter" idx="4"/>
          </p:nvPr>
        </p:nvSpPr>
        <p:spPr/>
        <p:txBody>
          <a:bodyPr/>
          <a:lstStyle/>
          <a:p>
            <a:r>
              <a:rPr lang="en-US"/>
              <a:t>The Marriage Of The Lamb &amp; His Bride - Revelation 21 &amp; 22</a:t>
            </a:r>
          </a:p>
        </p:txBody>
      </p:sp>
      <p:sp>
        <p:nvSpPr>
          <p:cNvPr id="6" name="Slide Number Placeholder 5"/>
          <p:cNvSpPr>
            <a:spLocks noGrp="1"/>
          </p:cNvSpPr>
          <p:nvPr>
            <p:ph type="sldNum" sz="quarter" idx="5"/>
          </p:nvPr>
        </p:nvSpPr>
        <p:spPr/>
        <p:txBody>
          <a:bodyPr/>
          <a:lstStyle/>
          <a:p>
            <a:fld id="{DB2B4C64-F449-4692-BB07-15BEC4691BA3}" type="slidenum">
              <a:rPr lang="en-US" smtClean="0"/>
              <a:t>1</a:t>
            </a:fld>
            <a:endParaRPr lang="en-US"/>
          </a:p>
        </p:txBody>
      </p:sp>
    </p:spTree>
    <p:extLst>
      <p:ext uri="{BB962C8B-B14F-4D97-AF65-F5344CB8AC3E}">
        <p14:creationId xmlns:p14="http://schemas.microsoft.com/office/powerpoint/2010/main" val="639537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4229">
              <a:spcBef>
                <a:spcPts val="2473"/>
              </a:spcBef>
            </a:pPr>
            <a:r>
              <a:rPr lang="en-US" dirty="0">
                <a:latin typeface="+mj-lt"/>
              </a:rPr>
              <a:t>What if we were able today, to go and “see” heaven – our “</a:t>
            </a:r>
            <a:r>
              <a:rPr lang="en-US" b="1" i="1" dirty="0">
                <a:latin typeface="+mj-lt"/>
              </a:rPr>
              <a:t>promised land</a:t>
            </a:r>
            <a:r>
              <a:rPr lang="en-US" dirty="0">
                <a:latin typeface="+mj-lt"/>
              </a:rPr>
              <a:t>”. </a:t>
            </a:r>
          </a:p>
          <a:p>
            <a:pPr marL="94229">
              <a:spcBef>
                <a:spcPts val="2473"/>
              </a:spcBef>
            </a:pPr>
            <a:r>
              <a:rPr lang="en-US" dirty="0">
                <a:latin typeface="+mj-lt"/>
              </a:rPr>
              <a:t>Any chance it would </a:t>
            </a:r>
            <a:r>
              <a:rPr lang="en-US" b="1" dirty="0">
                <a:latin typeface="+mj-lt"/>
              </a:rPr>
              <a:t>inspire</a:t>
            </a:r>
            <a:r>
              <a:rPr lang="en-US" dirty="0">
                <a:latin typeface="+mj-lt"/>
              </a:rPr>
              <a:t> or </a:t>
            </a:r>
            <a:r>
              <a:rPr lang="en-US" b="1" dirty="0">
                <a:latin typeface="+mj-lt"/>
              </a:rPr>
              <a:t>motivate</a:t>
            </a:r>
            <a:r>
              <a:rPr lang="en-US" dirty="0">
                <a:latin typeface="+mj-lt"/>
              </a:rPr>
              <a:t> us?  Would it help us </a:t>
            </a:r>
            <a:r>
              <a:rPr lang="en-US" b="1" dirty="0">
                <a:latin typeface="+mj-lt"/>
              </a:rPr>
              <a:t>overcome</a:t>
            </a:r>
            <a:r>
              <a:rPr lang="en-US" dirty="0">
                <a:latin typeface="+mj-lt"/>
              </a:rPr>
              <a:t> any </a:t>
            </a:r>
            <a:r>
              <a:rPr lang="en-US" b="1" dirty="0">
                <a:latin typeface="+mj-lt"/>
              </a:rPr>
              <a:t>challenges</a:t>
            </a:r>
            <a:r>
              <a:rPr lang="en-US" dirty="0">
                <a:latin typeface="+mj-lt"/>
              </a:rPr>
              <a:t> and </a:t>
            </a:r>
            <a:r>
              <a:rPr lang="en-US" b="1" dirty="0">
                <a:latin typeface="+mj-lt"/>
              </a:rPr>
              <a:t>trials</a:t>
            </a:r>
            <a:r>
              <a:rPr lang="en-US" dirty="0">
                <a:latin typeface="+mj-lt"/>
              </a:rPr>
              <a:t> we might face?</a:t>
            </a:r>
          </a:p>
          <a:p>
            <a:pPr marL="94229">
              <a:spcBef>
                <a:spcPts val="2473"/>
              </a:spcBef>
            </a:pPr>
            <a:r>
              <a:rPr lang="en-US" dirty="0">
                <a:latin typeface="+mj-lt"/>
              </a:rPr>
              <a:t>How </a:t>
            </a:r>
            <a:r>
              <a:rPr lang="en-US" b="1" dirty="0">
                <a:latin typeface="+mj-lt"/>
              </a:rPr>
              <a:t>clear</a:t>
            </a:r>
            <a:r>
              <a:rPr lang="en-US" dirty="0">
                <a:latin typeface="+mj-lt"/>
              </a:rPr>
              <a:t> is our perspective of heaven? How </a:t>
            </a:r>
            <a:r>
              <a:rPr lang="en-US" b="1" dirty="0">
                <a:latin typeface="+mj-lt"/>
              </a:rPr>
              <a:t>real</a:t>
            </a:r>
            <a:r>
              <a:rPr lang="en-US" dirty="0">
                <a:latin typeface="+mj-lt"/>
              </a:rPr>
              <a:t> is it to us? </a:t>
            </a:r>
          </a:p>
          <a:p>
            <a:pPr marL="94229">
              <a:spcBef>
                <a:spcPts val="2473"/>
              </a:spcBef>
            </a:pPr>
            <a:r>
              <a:rPr lang="en-US" dirty="0">
                <a:latin typeface="+mj-lt"/>
              </a:rPr>
              <a:t>Our hope has to be our “</a:t>
            </a:r>
            <a:r>
              <a:rPr lang="en-US" b="1" i="1" dirty="0">
                <a:latin typeface="+mj-lt"/>
              </a:rPr>
              <a:t>anchor</a:t>
            </a:r>
            <a:r>
              <a:rPr lang="en-US" dirty="0">
                <a:latin typeface="+mj-lt"/>
              </a:rPr>
              <a:t>” (</a:t>
            </a:r>
            <a:r>
              <a:rPr lang="en-US" b="1" dirty="0">
                <a:solidFill>
                  <a:schemeClr val="accent1">
                    <a:lumMod val="75000"/>
                  </a:schemeClr>
                </a:solidFill>
                <a:latin typeface="+mj-lt"/>
              </a:rPr>
              <a:t>Heb. 6:19</a:t>
            </a:r>
            <a:r>
              <a:rPr lang="en-US" dirty="0">
                <a:latin typeface="+mj-lt"/>
              </a:rPr>
              <a:t>) but if our hope is </a:t>
            </a:r>
            <a:r>
              <a:rPr lang="en-US" b="1" i="1" dirty="0">
                <a:latin typeface="+mj-lt"/>
              </a:rPr>
              <a:t>vague</a:t>
            </a:r>
            <a:r>
              <a:rPr lang="en-US" dirty="0">
                <a:latin typeface="+mj-lt"/>
              </a:rPr>
              <a:t> and something we </a:t>
            </a:r>
            <a:r>
              <a:rPr lang="en-US" b="1" i="1" dirty="0">
                <a:latin typeface="+mj-lt"/>
              </a:rPr>
              <a:t>rarely think about</a:t>
            </a:r>
            <a:r>
              <a:rPr lang="en-US" dirty="0">
                <a:latin typeface="+mj-lt"/>
              </a:rPr>
              <a:t>, how powerful is it really?</a:t>
            </a:r>
          </a:p>
          <a:p>
            <a:endParaRPr lang="en-US" dirty="0"/>
          </a:p>
        </p:txBody>
      </p:sp>
      <p:sp>
        <p:nvSpPr>
          <p:cNvPr id="4" name="Slide Number Placeholder 3"/>
          <p:cNvSpPr>
            <a:spLocks noGrp="1"/>
          </p:cNvSpPr>
          <p:nvPr>
            <p:ph type="sldNum" sz="quarter" idx="5"/>
          </p:nvPr>
        </p:nvSpPr>
        <p:spPr/>
        <p:txBody>
          <a:bodyPr/>
          <a:lstStyle/>
          <a:p>
            <a:fld id="{DB2B4C64-F449-4692-BB07-15BEC4691BA3}" type="slidenum">
              <a:rPr lang="en-US" smtClean="0"/>
              <a:t>2</a:t>
            </a:fld>
            <a:endParaRPr lang="en-US"/>
          </a:p>
        </p:txBody>
      </p:sp>
      <p:sp>
        <p:nvSpPr>
          <p:cNvPr id="5" name="Date Placeholder 4">
            <a:extLst>
              <a:ext uri="{FF2B5EF4-FFF2-40B4-BE49-F238E27FC236}">
                <a16:creationId xmlns:a16="http://schemas.microsoft.com/office/drawing/2014/main" id="{F583ACDF-7B08-00BF-F2B9-3300B2CF5771}"/>
              </a:ext>
            </a:extLst>
          </p:cNvPr>
          <p:cNvSpPr>
            <a:spLocks noGrp="1"/>
          </p:cNvSpPr>
          <p:nvPr>
            <p:ph type="dt" idx="1"/>
          </p:nvPr>
        </p:nvSpPr>
        <p:spPr/>
        <p:txBody>
          <a:bodyPr/>
          <a:lstStyle/>
          <a:p>
            <a:r>
              <a:rPr lang="en-US"/>
              <a:t>1/8/2023 am &amp; pm</a:t>
            </a:r>
          </a:p>
        </p:txBody>
      </p:sp>
      <p:sp>
        <p:nvSpPr>
          <p:cNvPr id="6" name="Footer Placeholder 5">
            <a:extLst>
              <a:ext uri="{FF2B5EF4-FFF2-40B4-BE49-F238E27FC236}">
                <a16:creationId xmlns:a16="http://schemas.microsoft.com/office/drawing/2014/main" id="{8FE9AB74-0333-3B40-B804-FFE3D8A6CBCE}"/>
              </a:ext>
            </a:extLst>
          </p:cNvPr>
          <p:cNvSpPr>
            <a:spLocks noGrp="1"/>
          </p:cNvSpPr>
          <p:nvPr>
            <p:ph type="ftr" sz="quarter" idx="4"/>
          </p:nvPr>
        </p:nvSpPr>
        <p:spPr/>
        <p:txBody>
          <a:bodyPr/>
          <a:lstStyle/>
          <a:p>
            <a:r>
              <a:rPr lang="en-US"/>
              <a:t>The Marriage Of The Lamb &amp; His Bride - Revelation 21 &amp; 22</a:t>
            </a:r>
          </a:p>
        </p:txBody>
      </p:sp>
    </p:spTree>
    <p:extLst>
      <p:ext uri="{BB962C8B-B14F-4D97-AF65-F5344CB8AC3E}">
        <p14:creationId xmlns:p14="http://schemas.microsoft.com/office/powerpoint/2010/main" val="257046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2B4C64-F449-4692-BB07-15BEC4691BA3}" type="slidenum">
              <a:rPr lang="en-US" smtClean="0"/>
              <a:t>3</a:t>
            </a:fld>
            <a:endParaRPr lang="en-US"/>
          </a:p>
        </p:txBody>
      </p:sp>
      <p:sp>
        <p:nvSpPr>
          <p:cNvPr id="5" name="Date Placeholder 4">
            <a:extLst>
              <a:ext uri="{FF2B5EF4-FFF2-40B4-BE49-F238E27FC236}">
                <a16:creationId xmlns:a16="http://schemas.microsoft.com/office/drawing/2014/main" id="{D67CDB0C-84AA-40BA-B4AB-85F73900FE17}"/>
              </a:ext>
            </a:extLst>
          </p:cNvPr>
          <p:cNvSpPr>
            <a:spLocks noGrp="1"/>
          </p:cNvSpPr>
          <p:nvPr>
            <p:ph type="dt" idx="1"/>
          </p:nvPr>
        </p:nvSpPr>
        <p:spPr/>
        <p:txBody>
          <a:bodyPr/>
          <a:lstStyle/>
          <a:p>
            <a:r>
              <a:rPr lang="en-US"/>
              <a:t>1/8/2023 am &amp; pm</a:t>
            </a:r>
          </a:p>
        </p:txBody>
      </p:sp>
      <p:sp>
        <p:nvSpPr>
          <p:cNvPr id="6" name="Footer Placeholder 5">
            <a:extLst>
              <a:ext uri="{FF2B5EF4-FFF2-40B4-BE49-F238E27FC236}">
                <a16:creationId xmlns:a16="http://schemas.microsoft.com/office/drawing/2014/main" id="{75178F83-B526-80F5-AA3E-5E5A022B6809}"/>
              </a:ext>
            </a:extLst>
          </p:cNvPr>
          <p:cNvSpPr>
            <a:spLocks noGrp="1"/>
          </p:cNvSpPr>
          <p:nvPr>
            <p:ph type="ftr" sz="quarter" idx="4"/>
          </p:nvPr>
        </p:nvSpPr>
        <p:spPr/>
        <p:txBody>
          <a:bodyPr/>
          <a:lstStyle/>
          <a:p>
            <a:r>
              <a:rPr lang="en-US"/>
              <a:t>The Marriage Of The Lamb &amp; His Bride - Revelation 21 &amp; 22</a:t>
            </a:r>
          </a:p>
        </p:txBody>
      </p:sp>
    </p:spTree>
    <p:extLst>
      <p:ext uri="{BB962C8B-B14F-4D97-AF65-F5344CB8AC3E}">
        <p14:creationId xmlns:p14="http://schemas.microsoft.com/office/powerpoint/2010/main" val="3314039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Revelation Answers the questions: </a:t>
            </a:r>
          </a:p>
          <a:p>
            <a:pPr marL="235572" indent="-235572">
              <a:buAutoNum type="arabicPeriod"/>
            </a:pPr>
            <a:r>
              <a:rPr lang="en-US" dirty="0"/>
              <a:t>Why is this tribulation taking place (the dragon who makes war with the saints)</a:t>
            </a:r>
          </a:p>
          <a:p>
            <a:pPr marL="235572" indent="-235572">
              <a:buAutoNum type="arabicPeriod"/>
            </a:pPr>
            <a:r>
              <a:rPr lang="en-US" dirty="0"/>
              <a:t>How long will it continue -  it’s temporary</a:t>
            </a:r>
          </a:p>
          <a:p>
            <a:pPr marL="235572" indent="-235572">
              <a:buAutoNum type="arabicPeriod"/>
            </a:pPr>
            <a:r>
              <a:rPr lang="en-US" dirty="0"/>
              <a:t>What will be the outcome? - wedded in perfect union with Christ.</a:t>
            </a:r>
          </a:p>
          <a:p>
            <a:endParaRPr lang="en-US" dirty="0"/>
          </a:p>
          <a:p>
            <a:r>
              <a:rPr lang="en-US" dirty="0"/>
              <a:t>“New” </a:t>
            </a:r>
            <a:r>
              <a:rPr lang="en-US" dirty="0" err="1"/>
              <a:t>neos</a:t>
            </a:r>
            <a:r>
              <a:rPr lang="en-US" dirty="0"/>
              <a:t>” - is new in respect of time. </a:t>
            </a:r>
          </a:p>
          <a:p>
            <a:r>
              <a:rPr lang="en-US" dirty="0"/>
              <a:t>New “</a:t>
            </a:r>
            <a:r>
              <a:rPr lang="en-US" dirty="0" err="1"/>
              <a:t>kainos</a:t>
            </a:r>
            <a:r>
              <a:rPr lang="en-US" dirty="0"/>
              <a:t>” - used of a Christians newness in 2 Corinthians 5:17 or Ephesians 2:15</a:t>
            </a:r>
          </a:p>
          <a:p>
            <a:endParaRPr lang="en-US" dirty="0"/>
          </a:p>
        </p:txBody>
      </p:sp>
      <p:sp>
        <p:nvSpPr>
          <p:cNvPr id="4" name="Slide Number Placeholder 3"/>
          <p:cNvSpPr>
            <a:spLocks noGrp="1"/>
          </p:cNvSpPr>
          <p:nvPr>
            <p:ph type="sldNum" sz="quarter" idx="5"/>
          </p:nvPr>
        </p:nvSpPr>
        <p:spPr/>
        <p:txBody>
          <a:bodyPr/>
          <a:lstStyle/>
          <a:p>
            <a:fld id="{DB2B4C64-F449-4692-BB07-15BEC4691BA3}" type="slidenum">
              <a:rPr lang="en-US" smtClean="0"/>
              <a:t>4</a:t>
            </a:fld>
            <a:endParaRPr lang="en-US"/>
          </a:p>
        </p:txBody>
      </p:sp>
      <p:sp>
        <p:nvSpPr>
          <p:cNvPr id="5" name="Date Placeholder 4">
            <a:extLst>
              <a:ext uri="{FF2B5EF4-FFF2-40B4-BE49-F238E27FC236}">
                <a16:creationId xmlns:a16="http://schemas.microsoft.com/office/drawing/2014/main" id="{6B360091-2DCF-F8EB-2114-C26BB89314A0}"/>
              </a:ext>
            </a:extLst>
          </p:cNvPr>
          <p:cNvSpPr>
            <a:spLocks noGrp="1"/>
          </p:cNvSpPr>
          <p:nvPr>
            <p:ph type="dt" idx="1"/>
          </p:nvPr>
        </p:nvSpPr>
        <p:spPr/>
        <p:txBody>
          <a:bodyPr/>
          <a:lstStyle/>
          <a:p>
            <a:r>
              <a:rPr lang="en-US"/>
              <a:t>1/8/2023 am &amp; pm</a:t>
            </a:r>
          </a:p>
        </p:txBody>
      </p:sp>
      <p:sp>
        <p:nvSpPr>
          <p:cNvPr id="6" name="Footer Placeholder 5">
            <a:extLst>
              <a:ext uri="{FF2B5EF4-FFF2-40B4-BE49-F238E27FC236}">
                <a16:creationId xmlns:a16="http://schemas.microsoft.com/office/drawing/2014/main" id="{A5B7F5D8-75AA-DE25-483C-ED4A07A32B8F}"/>
              </a:ext>
            </a:extLst>
          </p:cNvPr>
          <p:cNvSpPr>
            <a:spLocks noGrp="1"/>
          </p:cNvSpPr>
          <p:nvPr>
            <p:ph type="ftr" sz="quarter" idx="4"/>
          </p:nvPr>
        </p:nvSpPr>
        <p:spPr/>
        <p:txBody>
          <a:bodyPr/>
          <a:lstStyle/>
          <a:p>
            <a:r>
              <a:rPr lang="en-US"/>
              <a:t>The Marriage Of The Lamb &amp; His Bride - Revelation 21 &amp; 22</a:t>
            </a:r>
          </a:p>
        </p:txBody>
      </p:sp>
    </p:spTree>
    <p:extLst>
      <p:ext uri="{BB962C8B-B14F-4D97-AF65-F5344CB8AC3E}">
        <p14:creationId xmlns:p14="http://schemas.microsoft.com/office/powerpoint/2010/main" val="3306880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Revelation Answers the questions: </a:t>
            </a:r>
          </a:p>
          <a:p>
            <a:pPr marL="235572" indent="-235572">
              <a:buAutoNum type="arabicPeriod"/>
            </a:pPr>
            <a:r>
              <a:rPr lang="en-US" dirty="0"/>
              <a:t>Why is this tribulation taking place (the dragon who makes war with the saints)</a:t>
            </a:r>
          </a:p>
          <a:p>
            <a:pPr marL="235572" indent="-235572">
              <a:buAutoNum type="arabicPeriod"/>
            </a:pPr>
            <a:r>
              <a:rPr lang="en-US" dirty="0"/>
              <a:t>How long will it continue -  it’s temporary</a:t>
            </a:r>
          </a:p>
          <a:p>
            <a:pPr marL="235572" indent="-235572">
              <a:buAutoNum type="arabicPeriod"/>
            </a:pPr>
            <a:r>
              <a:rPr lang="en-US" dirty="0"/>
              <a:t>What will be the outcome? - wedded in perfect union with Christ.</a:t>
            </a:r>
          </a:p>
          <a:p>
            <a:endParaRPr lang="en-US" dirty="0"/>
          </a:p>
          <a:p>
            <a:r>
              <a:rPr lang="en-US" dirty="0"/>
              <a:t>“New” </a:t>
            </a:r>
            <a:r>
              <a:rPr lang="en-US" dirty="0" err="1"/>
              <a:t>neos</a:t>
            </a:r>
            <a:r>
              <a:rPr lang="en-US" dirty="0"/>
              <a:t>” - is new in respect of time. </a:t>
            </a:r>
          </a:p>
          <a:p>
            <a:r>
              <a:rPr lang="en-US" dirty="0"/>
              <a:t>New “</a:t>
            </a:r>
            <a:r>
              <a:rPr lang="en-US" dirty="0" err="1"/>
              <a:t>kainos</a:t>
            </a:r>
            <a:r>
              <a:rPr lang="en-US" dirty="0"/>
              <a:t>” - used of a Christians newness in 2 Corinthians 5:17 or Ephesians 2:15</a:t>
            </a:r>
          </a:p>
          <a:p>
            <a:endParaRPr lang="en-US" dirty="0"/>
          </a:p>
        </p:txBody>
      </p:sp>
      <p:sp>
        <p:nvSpPr>
          <p:cNvPr id="4" name="Slide Number Placeholder 3"/>
          <p:cNvSpPr>
            <a:spLocks noGrp="1"/>
          </p:cNvSpPr>
          <p:nvPr>
            <p:ph type="sldNum" sz="quarter" idx="5"/>
          </p:nvPr>
        </p:nvSpPr>
        <p:spPr/>
        <p:txBody>
          <a:bodyPr/>
          <a:lstStyle/>
          <a:p>
            <a:fld id="{DB2B4C64-F449-4692-BB07-15BEC4691BA3}" type="slidenum">
              <a:rPr lang="en-US" smtClean="0"/>
              <a:t>5</a:t>
            </a:fld>
            <a:endParaRPr lang="en-US"/>
          </a:p>
        </p:txBody>
      </p:sp>
      <p:sp>
        <p:nvSpPr>
          <p:cNvPr id="5" name="Date Placeholder 4">
            <a:extLst>
              <a:ext uri="{FF2B5EF4-FFF2-40B4-BE49-F238E27FC236}">
                <a16:creationId xmlns:a16="http://schemas.microsoft.com/office/drawing/2014/main" id="{942DE645-40EA-BF32-0B1B-DFDA37355ADB}"/>
              </a:ext>
            </a:extLst>
          </p:cNvPr>
          <p:cNvSpPr>
            <a:spLocks noGrp="1"/>
          </p:cNvSpPr>
          <p:nvPr>
            <p:ph type="dt" idx="1"/>
          </p:nvPr>
        </p:nvSpPr>
        <p:spPr/>
        <p:txBody>
          <a:bodyPr/>
          <a:lstStyle/>
          <a:p>
            <a:r>
              <a:rPr lang="en-US"/>
              <a:t>1/8/2023 am &amp; pm</a:t>
            </a:r>
          </a:p>
        </p:txBody>
      </p:sp>
      <p:sp>
        <p:nvSpPr>
          <p:cNvPr id="6" name="Footer Placeholder 5">
            <a:extLst>
              <a:ext uri="{FF2B5EF4-FFF2-40B4-BE49-F238E27FC236}">
                <a16:creationId xmlns:a16="http://schemas.microsoft.com/office/drawing/2014/main" id="{BF553814-879E-0604-07AE-256100E4FB8D}"/>
              </a:ext>
            </a:extLst>
          </p:cNvPr>
          <p:cNvSpPr>
            <a:spLocks noGrp="1"/>
          </p:cNvSpPr>
          <p:nvPr>
            <p:ph type="ftr" sz="quarter" idx="4"/>
          </p:nvPr>
        </p:nvSpPr>
        <p:spPr/>
        <p:txBody>
          <a:bodyPr/>
          <a:lstStyle/>
          <a:p>
            <a:r>
              <a:rPr lang="en-US"/>
              <a:t>The Marriage Of The Lamb &amp; His Bride - Revelation 21 &amp; 22</a:t>
            </a:r>
          </a:p>
        </p:txBody>
      </p:sp>
    </p:spTree>
    <p:extLst>
      <p:ext uri="{BB962C8B-B14F-4D97-AF65-F5344CB8AC3E}">
        <p14:creationId xmlns:p14="http://schemas.microsoft.com/office/powerpoint/2010/main" val="2548406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itchFamily="34" charset="0"/>
              <a:buNone/>
            </a:pPr>
            <a:r>
              <a:rPr lang="en-US" dirty="0"/>
              <a:t>What is not there because sin is not there. </a:t>
            </a:r>
          </a:p>
          <a:p>
            <a:pPr lvl="0">
              <a:buFont typeface="Arial" pitchFamily="34" charset="0"/>
              <a:buNone/>
            </a:pPr>
            <a:r>
              <a:rPr lang="en-US" dirty="0"/>
              <a:t>Because the flesh is not there.</a:t>
            </a:r>
          </a:p>
          <a:p>
            <a:pPr lvl="0">
              <a:buFont typeface="Arial" pitchFamily="34" charset="0"/>
              <a:buNone/>
            </a:pPr>
            <a:endParaRPr lang="en-US" dirty="0"/>
          </a:p>
          <a:p>
            <a:pPr lvl="0">
              <a:buFont typeface="Arial" pitchFamily="34" charset="0"/>
              <a:buNone/>
            </a:pPr>
            <a:r>
              <a:rPr lang="en-US" dirty="0"/>
              <a:t>That is truly</a:t>
            </a:r>
            <a:r>
              <a:rPr lang="en-US" baseline="0" dirty="0"/>
              <a:t> something “new” – vs. 5. Beyond anything that we can </a:t>
            </a:r>
            <a:r>
              <a:rPr lang="en-US" baseline="0" dirty="0" err="1"/>
              <a:t>imagin</a:t>
            </a: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DB2B4C64-F449-4692-BB07-15BEC4691BA3}" type="slidenum">
              <a:rPr lang="en-US" smtClean="0"/>
              <a:t>6</a:t>
            </a:fld>
            <a:endParaRPr lang="en-US"/>
          </a:p>
        </p:txBody>
      </p:sp>
      <p:sp>
        <p:nvSpPr>
          <p:cNvPr id="5" name="Date Placeholder 4">
            <a:extLst>
              <a:ext uri="{FF2B5EF4-FFF2-40B4-BE49-F238E27FC236}">
                <a16:creationId xmlns:a16="http://schemas.microsoft.com/office/drawing/2014/main" id="{6E626B9E-401F-A483-5589-C75CBB6B9A55}"/>
              </a:ext>
            </a:extLst>
          </p:cNvPr>
          <p:cNvSpPr>
            <a:spLocks noGrp="1"/>
          </p:cNvSpPr>
          <p:nvPr>
            <p:ph type="dt" idx="1"/>
          </p:nvPr>
        </p:nvSpPr>
        <p:spPr/>
        <p:txBody>
          <a:bodyPr/>
          <a:lstStyle/>
          <a:p>
            <a:r>
              <a:rPr lang="en-US"/>
              <a:t>1/8/2023 am &amp; pm</a:t>
            </a:r>
          </a:p>
        </p:txBody>
      </p:sp>
      <p:sp>
        <p:nvSpPr>
          <p:cNvPr id="6" name="Footer Placeholder 5">
            <a:extLst>
              <a:ext uri="{FF2B5EF4-FFF2-40B4-BE49-F238E27FC236}">
                <a16:creationId xmlns:a16="http://schemas.microsoft.com/office/drawing/2014/main" id="{FFD7D905-E1E9-33C7-0AAB-D683C17E7398}"/>
              </a:ext>
            </a:extLst>
          </p:cNvPr>
          <p:cNvSpPr>
            <a:spLocks noGrp="1"/>
          </p:cNvSpPr>
          <p:nvPr>
            <p:ph type="ftr" sz="quarter" idx="4"/>
          </p:nvPr>
        </p:nvSpPr>
        <p:spPr/>
        <p:txBody>
          <a:bodyPr/>
          <a:lstStyle/>
          <a:p>
            <a:r>
              <a:rPr lang="en-US"/>
              <a:t>The Marriage Of The Lamb &amp; His Bride - Revelation 21 &amp; 22</a:t>
            </a:r>
          </a:p>
        </p:txBody>
      </p:sp>
    </p:spTree>
    <p:extLst>
      <p:ext uri="{BB962C8B-B14F-4D97-AF65-F5344CB8AC3E}">
        <p14:creationId xmlns:p14="http://schemas.microsoft.com/office/powerpoint/2010/main" val="317976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2687" lvl="1">
              <a:spcBef>
                <a:spcPts val="1855"/>
              </a:spcBef>
            </a:pPr>
            <a:r>
              <a:rPr lang="en-US" dirty="0"/>
              <a:t>What was </a:t>
            </a:r>
            <a:r>
              <a:rPr lang="en-US" b="1" dirty="0"/>
              <a:t>lost in Eden </a:t>
            </a:r>
            <a:r>
              <a:rPr lang="en-US" dirty="0"/>
              <a:t>is </a:t>
            </a:r>
            <a:r>
              <a:rPr lang="en-US" b="1" dirty="0"/>
              <a:t>restored in Heaven</a:t>
            </a:r>
            <a:r>
              <a:rPr lang="en-US" dirty="0"/>
              <a:t>.</a:t>
            </a:r>
          </a:p>
          <a:p>
            <a:pPr marL="282687" lvl="1">
              <a:spcBef>
                <a:spcPts val="1855"/>
              </a:spcBef>
            </a:pPr>
            <a:r>
              <a:rPr lang="en-US" dirty="0"/>
              <a:t>The “</a:t>
            </a:r>
            <a:r>
              <a:rPr lang="en-US" b="1" i="1" dirty="0"/>
              <a:t>river of life</a:t>
            </a:r>
            <a:r>
              <a:rPr lang="en-US" dirty="0"/>
              <a:t>” – Gen. 2:10</a:t>
            </a:r>
          </a:p>
          <a:p>
            <a:pPr marL="282687" lvl="1">
              <a:spcBef>
                <a:spcPts val="1855"/>
              </a:spcBef>
            </a:pPr>
            <a:r>
              <a:rPr lang="en-US" dirty="0"/>
              <a:t>The “</a:t>
            </a:r>
            <a:r>
              <a:rPr lang="en-US" b="1" i="1" dirty="0"/>
              <a:t>tree of life</a:t>
            </a:r>
            <a:r>
              <a:rPr lang="en-US" dirty="0"/>
              <a:t>” – Gen. 2:9; 3:22; Rev. 2:7</a:t>
            </a:r>
          </a:p>
          <a:p>
            <a:pPr marL="282687" lvl="1">
              <a:spcBef>
                <a:spcPts val="1855"/>
              </a:spcBef>
            </a:pPr>
            <a:r>
              <a:rPr lang="en-US" dirty="0"/>
              <a:t>Theme of these chapters – the </a:t>
            </a:r>
            <a:r>
              <a:rPr lang="en-US" b="1" dirty="0"/>
              <a:t>abundance of life</a:t>
            </a:r>
            <a:r>
              <a:rPr lang="en-US" dirty="0"/>
              <a:t>.</a:t>
            </a:r>
          </a:p>
          <a:p>
            <a:pPr marL="282687" lvl="1">
              <a:spcBef>
                <a:spcPts val="1855"/>
              </a:spcBef>
            </a:pPr>
            <a:r>
              <a:rPr lang="en-US" dirty="0"/>
              <a:t>“</a:t>
            </a:r>
            <a:r>
              <a:rPr lang="en-US" b="1" i="1" dirty="0"/>
              <a:t>Book of life</a:t>
            </a:r>
            <a:r>
              <a:rPr lang="en-US" dirty="0"/>
              <a:t>” (21:27 ); “</a:t>
            </a:r>
            <a:r>
              <a:rPr lang="en-US" b="1" i="1" dirty="0"/>
              <a:t>water of life</a:t>
            </a:r>
            <a:r>
              <a:rPr lang="en-US" dirty="0"/>
              <a:t>” (22:1); “</a:t>
            </a:r>
            <a:r>
              <a:rPr lang="en-US" b="1" i="1" dirty="0"/>
              <a:t>tree of life</a:t>
            </a:r>
            <a:r>
              <a:rPr lang="en-US" dirty="0"/>
              <a:t>” (22:2)</a:t>
            </a:r>
          </a:p>
          <a:p>
            <a:pPr marL="282687" lvl="1">
              <a:spcBef>
                <a:spcPts val="1855"/>
              </a:spcBef>
            </a:pPr>
            <a:endParaRPr lang="en-US" dirty="0"/>
          </a:p>
          <a:p>
            <a:pPr>
              <a:spcBef>
                <a:spcPts val="1237"/>
              </a:spcBef>
            </a:pPr>
            <a:r>
              <a:rPr lang="en-US" b="1" dirty="0"/>
              <a:t>The Tree Of Life</a:t>
            </a:r>
          </a:p>
          <a:p>
            <a:pPr>
              <a:spcBef>
                <a:spcPts val="1237"/>
              </a:spcBef>
            </a:pPr>
            <a:r>
              <a:rPr lang="en-US" dirty="0"/>
              <a:t>Immortality given by it. Gen. 2:9; 3:22</a:t>
            </a:r>
          </a:p>
          <a:p>
            <a:pPr>
              <a:spcBef>
                <a:spcPts val="1237"/>
              </a:spcBef>
            </a:pPr>
            <a:r>
              <a:rPr lang="en-US" dirty="0"/>
              <a:t>Sin took prevented man from access to it. </a:t>
            </a:r>
          </a:p>
          <a:p>
            <a:pPr>
              <a:spcBef>
                <a:spcPts val="1237"/>
              </a:spcBef>
            </a:pPr>
            <a:r>
              <a:rPr lang="en-US" dirty="0"/>
              <a:t>Immortality must now be found in a different tree. Acts 10:39; Gal. 3:13; 1 Peter 2:24</a:t>
            </a:r>
          </a:p>
          <a:p>
            <a:pPr marL="282687" lvl="1">
              <a:spcBef>
                <a:spcPts val="1855"/>
              </a:spcBef>
            </a:pPr>
            <a:endParaRPr lang="en-US" dirty="0"/>
          </a:p>
          <a:p>
            <a:endParaRPr lang="en-US" dirty="0"/>
          </a:p>
        </p:txBody>
      </p:sp>
      <p:sp>
        <p:nvSpPr>
          <p:cNvPr id="4" name="Slide Number Placeholder 3"/>
          <p:cNvSpPr>
            <a:spLocks noGrp="1"/>
          </p:cNvSpPr>
          <p:nvPr>
            <p:ph type="sldNum" sz="quarter" idx="5"/>
          </p:nvPr>
        </p:nvSpPr>
        <p:spPr/>
        <p:txBody>
          <a:bodyPr/>
          <a:lstStyle/>
          <a:p>
            <a:fld id="{DB2B4C64-F449-4692-BB07-15BEC4691BA3}" type="slidenum">
              <a:rPr lang="en-US" smtClean="0"/>
              <a:t>7</a:t>
            </a:fld>
            <a:endParaRPr lang="en-US"/>
          </a:p>
        </p:txBody>
      </p:sp>
      <p:sp>
        <p:nvSpPr>
          <p:cNvPr id="5" name="Date Placeholder 4">
            <a:extLst>
              <a:ext uri="{FF2B5EF4-FFF2-40B4-BE49-F238E27FC236}">
                <a16:creationId xmlns:a16="http://schemas.microsoft.com/office/drawing/2014/main" id="{85EC9463-B85B-6AE1-EE23-83506BF14F5F}"/>
              </a:ext>
            </a:extLst>
          </p:cNvPr>
          <p:cNvSpPr>
            <a:spLocks noGrp="1"/>
          </p:cNvSpPr>
          <p:nvPr>
            <p:ph type="dt" idx="1"/>
          </p:nvPr>
        </p:nvSpPr>
        <p:spPr/>
        <p:txBody>
          <a:bodyPr/>
          <a:lstStyle/>
          <a:p>
            <a:r>
              <a:rPr lang="en-US"/>
              <a:t>1/8/2023 am &amp; pm</a:t>
            </a:r>
          </a:p>
        </p:txBody>
      </p:sp>
      <p:sp>
        <p:nvSpPr>
          <p:cNvPr id="6" name="Footer Placeholder 5">
            <a:extLst>
              <a:ext uri="{FF2B5EF4-FFF2-40B4-BE49-F238E27FC236}">
                <a16:creationId xmlns:a16="http://schemas.microsoft.com/office/drawing/2014/main" id="{EDF37A25-1529-93F7-06F9-27F497A7EF29}"/>
              </a:ext>
            </a:extLst>
          </p:cNvPr>
          <p:cNvSpPr>
            <a:spLocks noGrp="1"/>
          </p:cNvSpPr>
          <p:nvPr>
            <p:ph type="ftr" sz="quarter" idx="4"/>
          </p:nvPr>
        </p:nvSpPr>
        <p:spPr/>
        <p:txBody>
          <a:bodyPr/>
          <a:lstStyle/>
          <a:p>
            <a:r>
              <a:rPr lang="en-US"/>
              <a:t>The Marriage Of The Lamb &amp; His Bride - Revelation 21 &amp; 22</a:t>
            </a:r>
          </a:p>
        </p:txBody>
      </p:sp>
    </p:spTree>
    <p:extLst>
      <p:ext uri="{BB962C8B-B14F-4D97-AF65-F5344CB8AC3E}">
        <p14:creationId xmlns:p14="http://schemas.microsoft.com/office/powerpoint/2010/main" val="1418350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2B4C64-F449-4692-BB07-15BEC4691BA3}" type="slidenum">
              <a:rPr lang="en-US" smtClean="0"/>
              <a:t>8</a:t>
            </a:fld>
            <a:endParaRPr lang="en-US"/>
          </a:p>
        </p:txBody>
      </p:sp>
      <p:sp>
        <p:nvSpPr>
          <p:cNvPr id="5" name="Date Placeholder 4">
            <a:extLst>
              <a:ext uri="{FF2B5EF4-FFF2-40B4-BE49-F238E27FC236}">
                <a16:creationId xmlns:a16="http://schemas.microsoft.com/office/drawing/2014/main" id="{3E4D5319-6505-B7EA-511B-BE1C79A897C0}"/>
              </a:ext>
            </a:extLst>
          </p:cNvPr>
          <p:cNvSpPr>
            <a:spLocks noGrp="1"/>
          </p:cNvSpPr>
          <p:nvPr>
            <p:ph type="dt" idx="1"/>
          </p:nvPr>
        </p:nvSpPr>
        <p:spPr/>
        <p:txBody>
          <a:bodyPr/>
          <a:lstStyle/>
          <a:p>
            <a:r>
              <a:rPr lang="en-US"/>
              <a:t>1/8/2023 am &amp; pm</a:t>
            </a:r>
          </a:p>
        </p:txBody>
      </p:sp>
      <p:sp>
        <p:nvSpPr>
          <p:cNvPr id="6" name="Footer Placeholder 5">
            <a:extLst>
              <a:ext uri="{FF2B5EF4-FFF2-40B4-BE49-F238E27FC236}">
                <a16:creationId xmlns:a16="http://schemas.microsoft.com/office/drawing/2014/main" id="{AC560EB3-F130-ECEA-2CEA-35D65D4D68B9}"/>
              </a:ext>
            </a:extLst>
          </p:cNvPr>
          <p:cNvSpPr>
            <a:spLocks noGrp="1"/>
          </p:cNvSpPr>
          <p:nvPr>
            <p:ph type="ftr" sz="quarter" idx="4"/>
          </p:nvPr>
        </p:nvSpPr>
        <p:spPr/>
        <p:txBody>
          <a:bodyPr/>
          <a:lstStyle/>
          <a:p>
            <a:r>
              <a:rPr lang="en-US"/>
              <a:t>The Marriage Of The Lamb &amp; His Bride - Revelation 21 &amp; 22</a:t>
            </a:r>
          </a:p>
        </p:txBody>
      </p:sp>
    </p:spTree>
    <p:extLst>
      <p:ext uri="{BB962C8B-B14F-4D97-AF65-F5344CB8AC3E}">
        <p14:creationId xmlns:p14="http://schemas.microsoft.com/office/powerpoint/2010/main" val="2349953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4229">
              <a:spcBef>
                <a:spcPts val="2473"/>
              </a:spcBef>
            </a:pPr>
            <a:r>
              <a:rPr lang="en-US" dirty="0">
                <a:latin typeface="+mj-lt"/>
              </a:rPr>
              <a:t>What if we were able today, to go and “see” heaven – our “</a:t>
            </a:r>
            <a:r>
              <a:rPr lang="en-US" b="1" i="1" dirty="0">
                <a:latin typeface="+mj-lt"/>
              </a:rPr>
              <a:t>promised land</a:t>
            </a:r>
            <a:r>
              <a:rPr lang="en-US" dirty="0">
                <a:latin typeface="+mj-lt"/>
              </a:rPr>
              <a:t>”. </a:t>
            </a:r>
          </a:p>
          <a:p>
            <a:pPr marL="94229">
              <a:spcBef>
                <a:spcPts val="2473"/>
              </a:spcBef>
            </a:pPr>
            <a:r>
              <a:rPr lang="en-US" dirty="0">
                <a:latin typeface="+mj-lt"/>
              </a:rPr>
              <a:t>Any chance it would </a:t>
            </a:r>
            <a:r>
              <a:rPr lang="en-US" b="1" dirty="0">
                <a:latin typeface="+mj-lt"/>
              </a:rPr>
              <a:t>inspire</a:t>
            </a:r>
            <a:r>
              <a:rPr lang="en-US" dirty="0">
                <a:latin typeface="+mj-lt"/>
              </a:rPr>
              <a:t> or </a:t>
            </a:r>
            <a:r>
              <a:rPr lang="en-US" b="1" dirty="0">
                <a:latin typeface="+mj-lt"/>
              </a:rPr>
              <a:t>motivate</a:t>
            </a:r>
            <a:r>
              <a:rPr lang="en-US" dirty="0">
                <a:latin typeface="+mj-lt"/>
              </a:rPr>
              <a:t> us?  Would it help us </a:t>
            </a:r>
            <a:r>
              <a:rPr lang="en-US" b="1" dirty="0">
                <a:latin typeface="+mj-lt"/>
              </a:rPr>
              <a:t>overcome</a:t>
            </a:r>
            <a:r>
              <a:rPr lang="en-US" dirty="0">
                <a:latin typeface="+mj-lt"/>
              </a:rPr>
              <a:t> any </a:t>
            </a:r>
            <a:r>
              <a:rPr lang="en-US" b="1" dirty="0">
                <a:latin typeface="+mj-lt"/>
              </a:rPr>
              <a:t>challenges</a:t>
            </a:r>
            <a:r>
              <a:rPr lang="en-US" dirty="0">
                <a:latin typeface="+mj-lt"/>
              </a:rPr>
              <a:t> and </a:t>
            </a:r>
            <a:r>
              <a:rPr lang="en-US" b="1" dirty="0">
                <a:latin typeface="+mj-lt"/>
              </a:rPr>
              <a:t>trials</a:t>
            </a:r>
            <a:r>
              <a:rPr lang="en-US" dirty="0">
                <a:latin typeface="+mj-lt"/>
              </a:rPr>
              <a:t> we might face?</a:t>
            </a:r>
          </a:p>
          <a:p>
            <a:pPr marL="94229">
              <a:spcBef>
                <a:spcPts val="2473"/>
              </a:spcBef>
            </a:pPr>
            <a:r>
              <a:rPr lang="en-US" dirty="0">
                <a:latin typeface="+mj-lt"/>
              </a:rPr>
              <a:t>How </a:t>
            </a:r>
            <a:r>
              <a:rPr lang="en-US" b="1" dirty="0">
                <a:latin typeface="+mj-lt"/>
              </a:rPr>
              <a:t>clear</a:t>
            </a:r>
            <a:r>
              <a:rPr lang="en-US" dirty="0">
                <a:latin typeface="+mj-lt"/>
              </a:rPr>
              <a:t> is our perspective of heaven? How </a:t>
            </a:r>
            <a:r>
              <a:rPr lang="en-US" b="1" dirty="0">
                <a:latin typeface="+mj-lt"/>
              </a:rPr>
              <a:t>real</a:t>
            </a:r>
            <a:r>
              <a:rPr lang="en-US" dirty="0">
                <a:latin typeface="+mj-lt"/>
              </a:rPr>
              <a:t> is it to us? </a:t>
            </a:r>
          </a:p>
          <a:p>
            <a:pPr marL="94229">
              <a:spcBef>
                <a:spcPts val="2473"/>
              </a:spcBef>
            </a:pPr>
            <a:r>
              <a:rPr lang="en-US" dirty="0">
                <a:latin typeface="+mj-lt"/>
              </a:rPr>
              <a:t>Our hope has to be our “</a:t>
            </a:r>
            <a:r>
              <a:rPr lang="en-US" b="1" i="1" dirty="0">
                <a:latin typeface="+mj-lt"/>
              </a:rPr>
              <a:t>anchor</a:t>
            </a:r>
            <a:r>
              <a:rPr lang="en-US" dirty="0">
                <a:latin typeface="+mj-lt"/>
              </a:rPr>
              <a:t>” (</a:t>
            </a:r>
            <a:r>
              <a:rPr lang="en-US" b="1" dirty="0">
                <a:solidFill>
                  <a:schemeClr val="accent1">
                    <a:lumMod val="75000"/>
                  </a:schemeClr>
                </a:solidFill>
                <a:latin typeface="+mj-lt"/>
              </a:rPr>
              <a:t>Heb. 6:19</a:t>
            </a:r>
            <a:r>
              <a:rPr lang="en-US" dirty="0">
                <a:latin typeface="+mj-lt"/>
              </a:rPr>
              <a:t>) but if our hope is </a:t>
            </a:r>
            <a:r>
              <a:rPr lang="en-US" b="1" i="1" dirty="0">
                <a:latin typeface="+mj-lt"/>
              </a:rPr>
              <a:t>vague</a:t>
            </a:r>
            <a:r>
              <a:rPr lang="en-US" dirty="0">
                <a:latin typeface="+mj-lt"/>
              </a:rPr>
              <a:t> and something we </a:t>
            </a:r>
            <a:r>
              <a:rPr lang="en-US" b="1" i="1" dirty="0">
                <a:latin typeface="+mj-lt"/>
              </a:rPr>
              <a:t>rarely think about</a:t>
            </a:r>
            <a:r>
              <a:rPr lang="en-US" dirty="0">
                <a:latin typeface="+mj-lt"/>
              </a:rPr>
              <a:t>, how powerful is it really?</a:t>
            </a:r>
          </a:p>
          <a:p>
            <a:endParaRPr lang="en-US" dirty="0"/>
          </a:p>
        </p:txBody>
      </p:sp>
      <p:sp>
        <p:nvSpPr>
          <p:cNvPr id="4" name="Slide Number Placeholder 3"/>
          <p:cNvSpPr>
            <a:spLocks noGrp="1"/>
          </p:cNvSpPr>
          <p:nvPr>
            <p:ph type="sldNum" sz="quarter" idx="5"/>
          </p:nvPr>
        </p:nvSpPr>
        <p:spPr/>
        <p:txBody>
          <a:bodyPr/>
          <a:lstStyle/>
          <a:p>
            <a:fld id="{DB2B4C64-F449-4692-BB07-15BEC4691BA3}" type="slidenum">
              <a:rPr lang="en-US" smtClean="0"/>
              <a:t>9</a:t>
            </a:fld>
            <a:endParaRPr lang="en-US"/>
          </a:p>
        </p:txBody>
      </p:sp>
      <p:sp>
        <p:nvSpPr>
          <p:cNvPr id="5" name="Date Placeholder 4">
            <a:extLst>
              <a:ext uri="{FF2B5EF4-FFF2-40B4-BE49-F238E27FC236}">
                <a16:creationId xmlns:a16="http://schemas.microsoft.com/office/drawing/2014/main" id="{9251CDBF-A2F8-28B5-5101-F433C59D02D7}"/>
              </a:ext>
            </a:extLst>
          </p:cNvPr>
          <p:cNvSpPr>
            <a:spLocks noGrp="1"/>
          </p:cNvSpPr>
          <p:nvPr>
            <p:ph type="dt" idx="1"/>
          </p:nvPr>
        </p:nvSpPr>
        <p:spPr/>
        <p:txBody>
          <a:bodyPr/>
          <a:lstStyle/>
          <a:p>
            <a:r>
              <a:rPr lang="en-US"/>
              <a:t>1/8/2023 am &amp; pm</a:t>
            </a:r>
          </a:p>
        </p:txBody>
      </p:sp>
      <p:sp>
        <p:nvSpPr>
          <p:cNvPr id="6" name="Footer Placeholder 5">
            <a:extLst>
              <a:ext uri="{FF2B5EF4-FFF2-40B4-BE49-F238E27FC236}">
                <a16:creationId xmlns:a16="http://schemas.microsoft.com/office/drawing/2014/main" id="{38E83CAB-079B-5640-8721-E9A6BD34CB36}"/>
              </a:ext>
            </a:extLst>
          </p:cNvPr>
          <p:cNvSpPr>
            <a:spLocks noGrp="1"/>
          </p:cNvSpPr>
          <p:nvPr>
            <p:ph type="ftr" sz="quarter" idx="4"/>
          </p:nvPr>
        </p:nvSpPr>
        <p:spPr/>
        <p:txBody>
          <a:bodyPr/>
          <a:lstStyle/>
          <a:p>
            <a:r>
              <a:rPr lang="en-US"/>
              <a:t>The Marriage Of The Lamb &amp; His Bride - Revelation 21 &amp; 22</a:t>
            </a:r>
          </a:p>
        </p:txBody>
      </p:sp>
    </p:spTree>
    <p:extLst>
      <p:ext uri="{BB962C8B-B14F-4D97-AF65-F5344CB8AC3E}">
        <p14:creationId xmlns:p14="http://schemas.microsoft.com/office/powerpoint/2010/main" val="2289585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6C482-935C-60C2-4F1D-73F151DE8E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63EDE8-CC73-FAFF-8D97-31B08A4E4B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9456C4-ECCD-4CE6-1B3F-102ADCC14088}"/>
              </a:ext>
            </a:extLst>
          </p:cNvPr>
          <p:cNvSpPr>
            <a:spLocks noGrp="1"/>
          </p:cNvSpPr>
          <p:nvPr>
            <p:ph type="dt" sz="half" idx="10"/>
          </p:nvPr>
        </p:nvSpPr>
        <p:spPr/>
        <p:txBody>
          <a:bodyPr/>
          <a:lstStyle/>
          <a:p>
            <a:fld id="{C4397EBB-50C1-4767-B805-DA87DA8C5320}" type="datetimeFigureOut">
              <a:rPr lang="en-US" smtClean="0"/>
              <a:t>3/23/2023</a:t>
            </a:fld>
            <a:endParaRPr lang="en-US"/>
          </a:p>
        </p:txBody>
      </p:sp>
      <p:sp>
        <p:nvSpPr>
          <p:cNvPr id="5" name="Footer Placeholder 4">
            <a:extLst>
              <a:ext uri="{FF2B5EF4-FFF2-40B4-BE49-F238E27FC236}">
                <a16:creationId xmlns:a16="http://schemas.microsoft.com/office/drawing/2014/main" id="{4C715DDB-D8E8-CD78-178D-E1A749DC9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F969A5-234C-6D3E-3B81-70F9D3EDAA14}"/>
              </a:ext>
            </a:extLst>
          </p:cNvPr>
          <p:cNvSpPr>
            <a:spLocks noGrp="1"/>
          </p:cNvSpPr>
          <p:nvPr>
            <p:ph type="sldNum" sz="quarter" idx="12"/>
          </p:nvPr>
        </p:nvSpPr>
        <p:spPr/>
        <p:txBody>
          <a:bodyPr/>
          <a:lstStyle/>
          <a:p>
            <a:fld id="{602CFA9B-CE8C-4621-90E5-2E056E54065C}" type="slidenum">
              <a:rPr lang="en-US" smtClean="0"/>
              <a:t>‹#›</a:t>
            </a:fld>
            <a:endParaRPr lang="en-US"/>
          </a:p>
        </p:txBody>
      </p:sp>
      <p:pic>
        <p:nvPicPr>
          <p:cNvPr id="7" name="Picture 6">
            <a:extLst>
              <a:ext uri="{FF2B5EF4-FFF2-40B4-BE49-F238E27FC236}">
                <a16:creationId xmlns:a16="http://schemas.microsoft.com/office/drawing/2014/main" id="{F95BE8E4-72B5-2C1C-E3DF-8C1886FD1015}"/>
              </a:ext>
            </a:extLst>
          </p:cNvPr>
          <p:cNvPicPr>
            <a:picLocks noChangeAspect="1"/>
          </p:cNvPicPr>
          <p:nvPr userDrawn="1"/>
        </p:nvPicPr>
        <p:blipFill>
          <a:blip r:embed="rId2"/>
          <a:stretch>
            <a:fillRect/>
          </a:stretch>
        </p:blipFill>
        <p:spPr>
          <a:xfrm>
            <a:off x="21598" y="0"/>
            <a:ext cx="12148804" cy="6858000"/>
          </a:xfrm>
          <a:prstGeom prst="rect">
            <a:avLst/>
          </a:prstGeom>
        </p:spPr>
      </p:pic>
    </p:spTree>
    <p:extLst>
      <p:ext uri="{BB962C8B-B14F-4D97-AF65-F5344CB8AC3E}">
        <p14:creationId xmlns:p14="http://schemas.microsoft.com/office/powerpoint/2010/main" val="4015680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E11F-0C4A-36E7-1B9E-137A8BE8A9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4730C4-4AB7-4D52-4455-CFB2E81EEE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173F0F-2525-D0FE-022B-C146559D11A0}"/>
              </a:ext>
            </a:extLst>
          </p:cNvPr>
          <p:cNvSpPr>
            <a:spLocks noGrp="1"/>
          </p:cNvSpPr>
          <p:nvPr>
            <p:ph type="dt" sz="half" idx="10"/>
          </p:nvPr>
        </p:nvSpPr>
        <p:spPr/>
        <p:txBody>
          <a:bodyPr/>
          <a:lstStyle/>
          <a:p>
            <a:fld id="{C4397EBB-50C1-4767-B805-DA87DA8C5320}" type="datetimeFigureOut">
              <a:rPr lang="en-US" smtClean="0"/>
              <a:t>3/23/2023</a:t>
            </a:fld>
            <a:endParaRPr lang="en-US"/>
          </a:p>
        </p:txBody>
      </p:sp>
      <p:sp>
        <p:nvSpPr>
          <p:cNvPr id="5" name="Footer Placeholder 4">
            <a:extLst>
              <a:ext uri="{FF2B5EF4-FFF2-40B4-BE49-F238E27FC236}">
                <a16:creationId xmlns:a16="http://schemas.microsoft.com/office/drawing/2014/main" id="{9F190383-518D-FEF4-F27A-9B621D28A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FEBBA5-FB0F-18D7-04AF-BC0BD711A118}"/>
              </a:ext>
            </a:extLst>
          </p:cNvPr>
          <p:cNvSpPr>
            <a:spLocks noGrp="1"/>
          </p:cNvSpPr>
          <p:nvPr>
            <p:ph type="sldNum" sz="quarter" idx="12"/>
          </p:nvPr>
        </p:nvSpPr>
        <p:spPr/>
        <p:txBody>
          <a:bodyPr/>
          <a:lstStyle/>
          <a:p>
            <a:fld id="{602CFA9B-CE8C-4621-90E5-2E056E54065C}" type="slidenum">
              <a:rPr lang="en-US" smtClean="0"/>
              <a:t>‹#›</a:t>
            </a:fld>
            <a:endParaRPr lang="en-US"/>
          </a:p>
        </p:txBody>
      </p:sp>
    </p:spTree>
    <p:extLst>
      <p:ext uri="{BB962C8B-B14F-4D97-AF65-F5344CB8AC3E}">
        <p14:creationId xmlns:p14="http://schemas.microsoft.com/office/powerpoint/2010/main" val="3310741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31A51D-DCEE-A431-81E0-54981FE684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119421-6DC7-F5E4-4DD6-94E613EB66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6FC6DF-8754-68E6-24EA-DCCF98D724B5}"/>
              </a:ext>
            </a:extLst>
          </p:cNvPr>
          <p:cNvSpPr>
            <a:spLocks noGrp="1"/>
          </p:cNvSpPr>
          <p:nvPr>
            <p:ph type="dt" sz="half" idx="10"/>
          </p:nvPr>
        </p:nvSpPr>
        <p:spPr/>
        <p:txBody>
          <a:bodyPr/>
          <a:lstStyle/>
          <a:p>
            <a:fld id="{C4397EBB-50C1-4767-B805-DA87DA8C5320}" type="datetimeFigureOut">
              <a:rPr lang="en-US" smtClean="0"/>
              <a:t>3/23/2023</a:t>
            </a:fld>
            <a:endParaRPr lang="en-US"/>
          </a:p>
        </p:txBody>
      </p:sp>
      <p:sp>
        <p:nvSpPr>
          <p:cNvPr id="5" name="Footer Placeholder 4">
            <a:extLst>
              <a:ext uri="{FF2B5EF4-FFF2-40B4-BE49-F238E27FC236}">
                <a16:creationId xmlns:a16="http://schemas.microsoft.com/office/drawing/2014/main" id="{D1FAA954-ADAD-9711-9909-EEDB55D69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20ECE-D353-FE2B-139B-A943DF2C619B}"/>
              </a:ext>
            </a:extLst>
          </p:cNvPr>
          <p:cNvSpPr>
            <a:spLocks noGrp="1"/>
          </p:cNvSpPr>
          <p:nvPr>
            <p:ph type="sldNum" sz="quarter" idx="12"/>
          </p:nvPr>
        </p:nvSpPr>
        <p:spPr/>
        <p:txBody>
          <a:bodyPr/>
          <a:lstStyle/>
          <a:p>
            <a:fld id="{602CFA9B-CE8C-4621-90E5-2E056E54065C}" type="slidenum">
              <a:rPr lang="en-US" smtClean="0"/>
              <a:t>‹#›</a:t>
            </a:fld>
            <a:endParaRPr lang="en-US"/>
          </a:p>
        </p:txBody>
      </p:sp>
    </p:spTree>
    <p:extLst>
      <p:ext uri="{BB962C8B-B14F-4D97-AF65-F5344CB8AC3E}">
        <p14:creationId xmlns:p14="http://schemas.microsoft.com/office/powerpoint/2010/main" val="404561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5DF74-25E4-2911-3242-B568BAEEB645}"/>
              </a:ext>
            </a:extLst>
          </p:cNvPr>
          <p:cNvSpPr>
            <a:spLocks noGrp="1"/>
          </p:cNvSpPr>
          <p:nvPr>
            <p:ph type="title"/>
          </p:nvPr>
        </p:nvSpPr>
        <p:spPr/>
        <p:txBody>
          <a:bodyPr/>
          <a:lstStyle>
            <a:lvl1pPr>
              <a:defRPr>
                <a:latin typeface="Malgun Gothic" panose="020B0503020000020004" pitchFamily="34" charset="-127"/>
                <a:ea typeface="Malgun Gothic" panose="020B0503020000020004" pitchFamily="34" charset="-127"/>
              </a:defRPr>
            </a:lvl1pPr>
          </a:lstStyle>
          <a:p>
            <a:r>
              <a:rPr lang="en-US" dirty="0"/>
              <a:t>Click to edit Master title style</a:t>
            </a:r>
          </a:p>
        </p:txBody>
      </p:sp>
      <p:sp>
        <p:nvSpPr>
          <p:cNvPr id="3" name="Content Placeholder 2">
            <a:extLst>
              <a:ext uri="{FF2B5EF4-FFF2-40B4-BE49-F238E27FC236}">
                <a16:creationId xmlns:a16="http://schemas.microsoft.com/office/drawing/2014/main" id="{0DCEF5DF-1468-8572-01E0-6E3CB3B370ED}"/>
              </a:ext>
            </a:extLst>
          </p:cNvPr>
          <p:cNvSpPr>
            <a:spLocks noGrp="1"/>
          </p:cNvSpPr>
          <p:nvPr>
            <p:ph idx="1"/>
          </p:nvPr>
        </p:nvSpPr>
        <p:spPr/>
        <p:txBody>
          <a:bodyPr>
            <a:normAutofit/>
          </a:bodyPr>
          <a:lstStyle>
            <a:lvl1pPr>
              <a:defRPr sz="3200">
                <a:latin typeface="Malgun Gothic" panose="020B0503020000020004" pitchFamily="34" charset="-127"/>
                <a:ea typeface="Malgun Gothic" panose="020B0503020000020004" pitchFamily="34" charset="-127"/>
              </a:defRPr>
            </a:lvl1pPr>
            <a:lvl2pPr>
              <a:defRPr sz="3200">
                <a:latin typeface="Malgun Gothic" panose="020B0503020000020004" pitchFamily="34" charset="-127"/>
                <a:ea typeface="Malgun Gothic" panose="020B0503020000020004" pitchFamily="34" charset="-127"/>
              </a:defRPr>
            </a:lvl2pPr>
            <a:lvl3pPr>
              <a:defRPr sz="3200">
                <a:latin typeface="Malgun Gothic" panose="020B0503020000020004" pitchFamily="34" charset="-127"/>
                <a:ea typeface="Malgun Gothic" panose="020B0503020000020004" pitchFamily="34" charset="-127"/>
              </a:defRPr>
            </a:lvl3pPr>
            <a:lvl4pPr>
              <a:defRPr sz="3200">
                <a:latin typeface="Malgun Gothic" panose="020B0503020000020004" pitchFamily="34" charset="-127"/>
                <a:ea typeface="Malgun Gothic" panose="020B0503020000020004" pitchFamily="34" charset="-127"/>
              </a:defRPr>
            </a:lvl4pPr>
            <a:lvl5pPr>
              <a:defRPr sz="3200">
                <a:latin typeface="Malgun Gothic" panose="020B0503020000020004" pitchFamily="34" charset="-127"/>
                <a:ea typeface="Malgun Gothic" panose="020B0503020000020004" pitchFamily="34" charset="-12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A7FC2B-9241-8862-3E4B-96E975695BA3}"/>
              </a:ext>
            </a:extLst>
          </p:cNvPr>
          <p:cNvSpPr>
            <a:spLocks noGrp="1"/>
          </p:cNvSpPr>
          <p:nvPr>
            <p:ph type="dt" sz="half" idx="10"/>
          </p:nvPr>
        </p:nvSpPr>
        <p:spPr/>
        <p:txBody>
          <a:bodyPr/>
          <a:lstStyle/>
          <a:p>
            <a:fld id="{C4397EBB-50C1-4767-B805-DA87DA8C5320}" type="datetimeFigureOut">
              <a:rPr lang="en-US" smtClean="0"/>
              <a:t>3/23/2023</a:t>
            </a:fld>
            <a:endParaRPr lang="en-US"/>
          </a:p>
        </p:txBody>
      </p:sp>
      <p:sp>
        <p:nvSpPr>
          <p:cNvPr id="5" name="Footer Placeholder 4">
            <a:extLst>
              <a:ext uri="{FF2B5EF4-FFF2-40B4-BE49-F238E27FC236}">
                <a16:creationId xmlns:a16="http://schemas.microsoft.com/office/drawing/2014/main" id="{D764FB94-5A16-442A-ABE4-4D1D85556E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51395-F1C7-3544-033D-5D81117B2DB4}"/>
              </a:ext>
            </a:extLst>
          </p:cNvPr>
          <p:cNvSpPr>
            <a:spLocks noGrp="1"/>
          </p:cNvSpPr>
          <p:nvPr>
            <p:ph type="sldNum" sz="quarter" idx="12"/>
          </p:nvPr>
        </p:nvSpPr>
        <p:spPr/>
        <p:txBody>
          <a:bodyPr/>
          <a:lstStyle/>
          <a:p>
            <a:fld id="{602CFA9B-CE8C-4621-90E5-2E056E54065C}" type="slidenum">
              <a:rPr lang="en-US" smtClean="0"/>
              <a:t>‹#›</a:t>
            </a:fld>
            <a:endParaRPr lang="en-US"/>
          </a:p>
        </p:txBody>
      </p:sp>
      <p:pic>
        <p:nvPicPr>
          <p:cNvPr id="1026" name="Picture 2" descr="See the source image">
            <a:extLst>
              <a:ext uri="{FF2B5EF4-FFF2-40B4-BE49-F238E27FC236}">
                <a16:creationId xmlns:a16="http://schemas.microsoft.com/office/drawing/2014/main" id="{9381E089-24E7-AF46-1DEC-FE3F0C70CC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20666"/>
            <a:ext cx="12192000" cy="6882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291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7EB5-C96A-6725-508A-EC2155B3F3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7B54F8-4EE4-1EE9-7AF2-E036ADEAF5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8EC69D-E884-AC00-1993-FD87AEB87789}"/>
              </a:ext>
            </a:extLst>
          </p:cNvPr>
          <p:cNvSpPr>
            <a:spLocks noGrp="1"/>
          </p:cNvSpPr>
          <p:nvPr>
            <p:ph type="dt" sz="half" idx="10"/>
          </p:nvPr>
        </p:nvSpPr>
        <p:spPr/>
        <p:txBody>
          <a:bodyPr/>
          <a:lstStyle/>
          <a:p>
            <a:fld id="{C4397EBB-50C1-4767-B805-DA87DA8C5320}" type="datetimeFigureOut">
              <a:rPr lang="en-US" smtClean="0"/>
              <a:t>3/23/2023</a:t>
            </a:fld>
            <a:endParaRPr lang="en-US"/>
          </a:p>
        </p:txBody>
      </p:sp>
      <p:sp>
        <p:nvSpPr>
          <p:cNvPr id="5" name="Footer Placeholder 4">
            <a:extLst>
              <a:ext uri="{FF2B5EF4-FFF2-40B4-BE49-F238E27FC236}">
                <a16:creationId xmlns:a16="http://schemas.microsoft.com/office/drawing/2014/main" id="{6CC8F582-F6F1-A10C-AA7B-E6847B523D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38D1C7-41EB-9B70-EDBD-DFC4FC1029D6}"/>
              </a:ext>
            </a:extLst>
          </p:cNvPr>
          <p:cNvSpPr>
            <a:spLocks noGrp="1"/>
          </p:cNvSpPr>
          <p:nvPr>
            <p:ph type="sldNum" sz="quarter" idx="12"/>
          </p:nvPr>
        </p:nvSpPr>
        <p:spPr/>
        <p:txBody>
          <a:bodyPr/>
          <a:lstStyle/>
          <a:p>
            <a:fld id="{602CFA9B-CE8C-4621-90E5-2E056E54065C}" type="slidenum">
              <a:rPr lang="en-US" smtClean="0"/>
              <a:t>‹#›</a:t>
            </a:fld>
            <a:endParaRPr lang="en-US"/>
          </a:p>
        </p:txBody>
      </p:sp>
    </p:spTree>
    <p:extLst>
      <p:ext uri="{BB962C8B-B14F-4D97-AF65-F5344CB8AC3E}">
        <p14:creationId xmlns:p14="http://schemas.microsoft.com/office/powerpoint/2010/main" val="321699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FCC37-0D30-D899-FB99-D034E6FEFA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57DE91-E4C2-E764-48D1-E40743963E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354F1F-0C1F-C6CB-00AA-AE778BB36E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43A534-4F56-3965-B17C-DC32EE77F543}"/>
              </a:ext>
            </a:extLst>
          </p:cNvPr>
          <p:cNvSpPr>
            <a:spLocks noGrp="1"/>
          </p:cNvSpPr>
          <p:nvPr>
            <p:ph type="dt" sz="half" idx="10"/>
          </p:nvPr>
        </p:nvSpPr>
        <p:spPr/>
        <p:txBody>
          <a:bodyPr/>
          <a:lstStyle/>
          <a:p>
            <a:fld id="{C4397EBB-50C1-4767-B805-DA87DA8C5320}" type="datetimeFigureOut">
              <a:rPr lang="en-US" smtClean="0"/>
              <a:t>3/23/2023</a:t>
            </a:fld>
            <a:endParaRPr lang="en-US"/>
          </a:p>
        </p:txBody>
      </p:sp>
      <p:sp>
        <p:nvSpPr>
          <p:cNvPr id="6" name="Footer Placeholder 5">
            <a:extLst>
              <a:ext uri="{FF2B5EF4-FFF2-40B4-BE49-F238E27FC236}">
                <a16:creationId xmlns:a16="http://schemas.microsoft.com/office/drawing/2014/main" id="{A0923056-146D-CBB7-023D-CF27BEDE6B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D53503-D0E5-CF31-9F3A-E72595EFCA8E}"/>
              </a:ext>
            </a:extLst>
          </p:cNvPr>
          <p:cNvSpPr>
            <a:spLocks noGrp="1"/>
          </p:cNvSpPr>
          <p:nvPr>
            <p:ph type="sldNum" sz="quarter" idx="12"/>
          </p:nvPr>
        </p:nvSpPr>
        <p:spPr/>
        <p:txBody>
          <a:bodyPr/>
          <a:lstStyle/>
          <a:p>
            <a:fld id="{602CFA9B-CE8C-4621-90E5-2E056E54065C}" type="slidenum">
              <a:rPr lang="en-US" smtClean="0"/>
              <a:t>‹#›</a:t>
            </a:fld>
            <a:endParaRPr lang="en-US"/>
          </a:p>
        </p:txBody>
      </p:sp>
    </p:spTree>
    <p:extLst>
      <p:ext uri="{BB962C8B-B14F-4D97-AF65-F5344CB8AC3E}">
        <p14:creationId xmlns:p14="http://schemas.microsoft.com/office/powerpoint/2010/main" val="38077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B60CC-7199-F554-B357-6AB9722E76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F924D2-1528-274B-7922-D2611D678A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13C9D3-B8CC-B180-8969-E033CE170B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D32758-D8F6-E739-6987-27719A9F25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5A5D26-C776-861A-495F-94B22500AB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C1C9A0-8F88-ED18-7BA6-67A8E7E20C94}"/>
              </a:ext>
            </a:extLst>
          </p:cNvPr>
          <p:cNvSpPr>
            <a:spLocks noGrp="1"/>
          </p:cNvSpPr>
          <p:nvPr>
            <p:ph type="dt" sz="half" idx="10"/>
          </p:nvPr>
        </p:nvSpPr>
        <p:spPr/>
        <p:txBody>
          <a:bodyPr/>
          <a:lstStyle/>
          <a:p>
            <a:fld id="{C4397EBB-50C1-4767-B805-DA87DA8C5320}" type="datetimeFigureOut">
              <a:rPr lang="en-US" smtClean="0"/>
              <a:t>3/23/2023</a:t>
            </a:fld>
            <a:endParaRPr lang="en-US"/>
          </a:p>
        </p:txBody>
      </p:sp>
      <p:sp>
        <p:nvSpPr>
          <p:cNvPr id="8" name="Footer Placeholder 7">
            <a:extLst>
              <a:ext uri="{FF2B5EF4-FFF2-40B4-BE49-F238E27FC236}">
                <a16:creationId xmlns:a16="http://schemas.microsoft.com/office/drawing/2014/main" id="{233D59C0-B14B-FED0-74AB-D766911518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2672CF-7B73-1A71-FD31-851BCEBA7952}"/>
              </a:ext>
            </a:extLst>
          </p:cNvPr>
          <p:cNvSpPr>
            <a:spLocks noGrp="1"/>
          </p:cNvSpPr>
          <p:nvPr>
            <p:ph type="sldNum" sz="quarter" idx="12"/>
          </p:nvPr>
        </p:nvSpPr>
        <p:spPr/>
        <p:txBody>
          <a:bodyPr/>
          <a:lstStyle/>
          <a:p>
            <a:fld id="{602CFA9B-CE8C-4621-90E5-2E056E54065C}" type="slidenum">
              <a:rPr lang="en-US" smtClean="0"/>
              <a:t>‹#›</a:t>
            </a:fld>
            <a:endParaRPr lang="en-US"/>
          </a:p>
        </p:txBody>
      </p:sp>
    </p:spTree>
    <p:extLst>
      <p:ext uri="{BB962C8B-B14F-4D97-AF65-F5344CB8AC3E}">
        <p14:creationId xmlns:p14="http://schemas.microsoft.com/office/powerpoint/2010/main" val="299012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6FED-6027-B6C7-6EAF-2732C769FE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9156EC-BC72-EBF1-F3FD-6C0016CACF0A}"/>
              </a:ext>
            </a:extLst>
          </p:cNvPr>
          <p:cNvSpPr>
            <a:spLocks noGrp="1"/>
          </p:cNvSpPr>
          <p:nvPr>
            <p:ph type="dt" sz="half" idx="10"/>
          </p:nvPr>
        </p:nvSpPr>
        <p:spPr/>
        <p:txBody>
          <a:bodyPr/>
          <a:lstStyle/>
          <a:p>
            <a:fld id="{C4397EBB-50C1-4767-B805-DA87DA8C5320}" type="datetimeFigureOut">
              <a:rPr lang="en-US" smtClean="0"/>
              <a:t>3/23/2023</a:t>
            </a:fld>
            <a:endParaRPr lang="en-US"/>
          </a:p>
        </p:txBody>
      </p:sp>
      <p:sp>
        <p:nvSpPr>
          <p:cNvPr id="4" name="Footer Placeholder 3">
            <a:extLst>
              <a:ext uri="{FF2B5EF4-FFF2-40B4-BE49-F238E27FC236}">
                <a16:creationId xmlns:a16="http://schemas.microsoft.com/office/drawing/2014/main" id="{B43F7BA3-E505-A0DC-94E9-C38CBC7774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B432B1-8B1F-EDC6-4CC6-F34F6D976DCA}"/>
              </a:ext>
            </a:extLst>
          </p:cNvPr>
          <p:cNvSpPr>
            <a:spLocks noGrp="1"/>
          </p:cNvSpPr>
          <p:nvPr>
            <p:ph type="sldNum" sz="quarter" idx="12"/>
          </p:nvPr>
        </p:nvSpPr>
        <p:spPr/>
        <p:txBody>
          <a:bodyPr/>
          <a:lstStyle/>
          <a:p>
            <a:fld id="{602CFA9B-CE8C-4621-90E5-2E056E54065C}" type="slidenum">
              <a:rPr lang="en-US" smtClean="0"/>
              <a:t>‹#›</a:t>
            </a:fld>
            <a:endParaRPr lang="en-US"/>
          </a:p>
        </p:txBody>
      </p:sp>
    </p:spTree>
    <p:extLst>
      <p:ext uri="{BB962C8B-B14F-4D97-AF65-F5344CB8AC3E}">
        <p14:creationId xmlns:p14="http://schemas.microsoft.com/office/powerpoint/2010/main" val="2952358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06ACD3-972A-E751-3E0D-C7DE684DDFEA}"/>
              </a:ext>
            </a:extLst>
          </p:cNvPr>
          <p:cNvSpPr>
            <a:spLocks noGrp="1"/>
          </p:cNvSpPr>
          <p:nvPr>
            <p:ph type="dt" sz="half" idx="10"/>
          </p:nvPr>
        </p:nvSpPr>
        <p:spPr/>
        <p:txBody>
          <a:bodyPr/>
          <a:lstStyle/>
          <a:p>
            <a:fld id="{C4397EBB-50C1-4767-B805-DA87DA8C5320}" type="datetimeFigureOut">
              <a:rPr lang="en-US" smtClean="0"/>
              <a:t>3/23/2023</a:t>
            </a:fld>
            <a:endParaRPr lang="en-US"/>
          </a:p>
        </p:txBody>
      </p:sp>
      <p:sp>
        <p:nvSpPr>
          <p:cNvPr id="3" name="Footer Placeholder 2">
            <a:extLst>
              <a:ext uri="{FF2B5EF4-FFF2-40B4-BE49-F238E27FC236}">
                <a16:creationId xmlns:a16="http://schemas.microsoft.com/office/drawing/2014/main" id="{41CF77B7-0E0C-7DE1-773A-BDC30BB248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18ED31-4A3C-6C04-99C4-CFAC5D5012BB}"/>
              </a:ext>
            </a:extLst>
          </p:cNvPr>
          <p:cNvSpPr>
            <a:spLocks noGrp="1"/>
          </p:cNvSpPr>
          <p:nvPr>
            <p:ph type="sldNum" sz="quarter" idx="12"/>
          </p:nvPr>
        </p:nvSpPr>
        <p:spPr/>
        <p:txBody>
          <a:bodyPr/>
          <a:lstStyle/>
          <a:p>
            <a:fld id="{602CFA9B-CE8C-4621-90E5-2E056E54065C}" type="slidenum">
              <a:rPr lang="en-US" smtClean="0"/>
              <a:t>‹#›</a:t>
            </a:fld>
            <a:endParaRPr lang="en-US"/>
          </a:p>
        </p:txBody>
      </p:sp>
    </p:spTree>
    <p:extLst>
      <p:ext uri="{BB962C8B-B14F-4D97-AF65-F5344CB8AC3E}">
        <p14:creationId xmlns:p14="http://schemas.microsoft.com/office/powerpoint/2010/main" val="77700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863C-90BE-67AE-7596-9CDF41C814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2A4BA1-EDEC-AD39-FC59-BD677F1EA2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B7FAAE-3D17-16C8-C157-15B509FB8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DA45A6-3519-433B-54C0-D8FECD7F85A8}"/>
              </a:ext>
            </a:extLst>
          </p:cNvPr>
          <p:cNvSpPr>
            <a:spLocks noGrp="1"/>
          </p:cNvSpPr>
          <p:nvPr>
            <p:ph type="dt" sz="half" idx="10"/>
          </p:nvPr>
        </p:nvSpPr>
        <p:spPr/>
        <p:txBody>
          <a:bodyPr/>
          <a:lstStyle/>
          <a:p>
            <a:fld id="{C4397EBB-50C1-4767-B805-DA87DA8C5320}" type="datetimeFigureOut">
              <a:rPr lang="en-US" smtClean="0"/>
              <a:t>3/23/2023</a:t>
            </a:fld>
            <a:endParaRPr lang="en-US"/>
          </a:p>
        </p:txBody>
      </p:sp>
      <p:sp>
        <p:nvSpPr>
          <p:cNvPr id="6" name="Footer Placeholder 5">
            <a:extLst>
              <a:ext uri="{FF2B5EF4-FFF2-40B4-BE49-F238E27FC236}">
                <a16:creationId xmlns:a16="http://schemas.microsoft.com/office/drawing/2014/main" id="{F85D95CC-630F-0987-E0D9-9355387363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0479BA-AF53-C1C5-6286-1697A2B624B0}"/>
              </a:ext>
            </a:extLst>
          </p:cNvPr>
          <p:cNvSpPr>
            <a:spLocks noGrp="1"/>
          </p:cNvSpPr>
          <p:nvPr>
            <p:ph type="sldNum" sz="quarter" idx="12"/>
          </p:nvPr>
        </p:nvSpPr>
        <p:spPr/>
        <p:txBody>
          <a:bodyPr/>
          <a:lstStyle/>
          <a:p>
            <a:fld id="{602CFA9B-CE8C-4621-90E5-2E056E54065C}" type="slidenum">
              <a:rPr lang="en-US" smtClean="0"/>
              <a:t>‹#›</a:t>
            </a:fld>
            <a:endParaRPr lang="en-US"/>
          </a:p>
        </p:txBody>
      </p:sp>
    </p:spTree>
    <p:extLst>
      <p:ext uri="{BB962C8B-B14F-4D97-AF65-F5344CB8AC3E}">
        <p14:creationId xmlns:p14="http://schemas.microsoft.com/office/powerpoint/2010/main" val="3323782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BA28-040A-B201-7048-9B862ACD88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6481AA-71BE-35E7-229D-2EC660A07D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491109-BAD2-CC49-DF68-0FA52BA86E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3C4A88-E562-2914-603A-6389F6776A2C}"/>
              </a:ext>
            </a:extLst>
          </p:cNvPr>
          <p:cNvSpPr>
            <a:spLocks noGrp="1"/>
          </p:cNvSpPr>
          <p:nvPr>
            <p:ph type="dt" sz="half" idx="10"/>
          </p:nvPr>
        </p:nvSpPr>
        <p:spPr/>
        <p:txBody>
          <a:bodyPr/>
          <a:lstStyle/>
          <a:p>
            <a:fld id="{C4397EBB-50C1-4767-B805-DA87DA8C5320}" type="datetimeFigureOut">
              <a:rPr lang="en-US" smtClean="0"/>
              <a:t>3/23/2023</a:t>
            </a:fld>
            <a:endParaRPr lang="en-US"/>
          </a:p>
        </p:txBody>
      </p:sp>
      <p:sp>
        <p:nvSpPr>
          <p:cNvPr id="6" name="Footer Placeholder 5">
            <a:extLst>
              <a:ext uri="{FF2B5EF4-FFF2-40B4-BE49-F238E27FC236}">
                <a16:creationId xmlns:a16="http://schemas.microsoft.com/office/drawing/2014/main" id="{26CE5404-3778-2E69-1148-6C6E0CD71D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75D66-6E81-BF53-B163-B4E43251C9A8}"/>
              </a:ext>
            </a:extLst>
          </p:cNvPr>
          <p:cNvSpPr>
            <a:spLocks noGrp="1"/>
          </p:cNvSpPr>
          <p:nvPr>
            <p:ph type="sldNum" sz="quarter" idx="12"/>
          </p:nvPr>
        </p:nvSpPr>
        <p:spPr/>
        <p:txBody>
          <a:bodyPr/>
          <a:lstStyle/>
          <a:p>
            <a:fld id="{602CFA9B-CE8C-4621-90E5-2E056E54065C}" type="slidenum">
              <a:rPr lang="en-US" smtClean="0"/>
              <a:t>‹#›</a:t>
            </a:fld>
            <a:endParaRPr lang="en-US"/>
          </a:p>
        </p:txBody>
      </p:sp>
    </p:spTree>
    <p:extLst>
      <p:ext uri="{BB962C8B-B14F-4D97-AF65-F5344CB8AC3E}">
        <p14:creationId xmlns:p14="http://schemas.microsoft.com/office/powerpoint/2010/main" val="707746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3B768-9033-90D5-A52F-ACE2036F76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17694C-D7C8-07BA-CFFD-24CC4DF1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C61C97-3CA9-B049-9A39-339865741C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397EBB-50C1-4767-B805-DA87DA8C5320}" type="datetimeFigureOut">
              <a:rPr lang="en-US" smtClean="0"/>
              <a:t>3/23/2023</a:t>
            </a:fld>
            <a:endParaRPr lang="en-US"/>
          </a:p>
        </p:txBody>
      </p:sp>
      <p:sp>
        <p:nvSpPr>
          <p:cNvPr id="5" name="Footer Placeholder 4">
            <a:extLst>
              <a:ext uri="{FF2B5EF4-FFF2-40B4-BE49-F238E27FC236}">
                <a16:creationId xmlns:a16="http://schemas.microsoft.com/office/drawing/2014/main" id="{27547146-83B0-7FA6-2299-035613D1A5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D58CD6-DA56-22C7-75BC-E5D92638E0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CFA9B-CE8C-4621-90E5-2E056E54065C}" type="slidenum">
              <a:rPr lang="en-US" smtClean="0"/>
              <a:t>‹#›</a:t>
            </a:fld>
            <a:endParaRPr lang="en-US"/>
          </a:p>
        </p:txBody>
      </p:sp>
    </p:spTree>
    <p:extLst>
      <p:ext uri="{BB962C8B-B14F-4D97-AF65-F5344CB8AC3E}">
        <p14:creationId xmlns:p14="http://schemas.microsoft.com/office/powerpoint/2010/main" val="1183496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88E5D-351C-4E04-B638-8F057271606E}"/>
              </a:ext>
            </a:extLst>
          </p:cNvPr>
          <p:cNvSpPr>
            <a:spLocks noGrp="1"/>
          </p:cNvSpPr>
          <p:nvPr>
            <p:ph type="ctrTitle"/>
          </p:nvPr>
        </p:nvSpPr>
        <p:spPr/>
        <p:txBody>
          <a:bodyPr>
            <a:normAutofit/>
          </a:bodyPr>
          <a:lstStyle/>
          <a:p>
            <a:r>
              <a:rPr lang="en-US" sz="6600" b="1" dirty="0"/>
              <a:t>The Marriage Of The Lamb &amp; His Bride</a:t>
            </a:r>
          </a:p>
        </p:txBody>
      </p:sp>
      <p:sp>
        <p:nvSpPr>
          <p:cNvPr id="3" name="Subtitle 2">
            <a:extLst>
              <a:ext uri="{FF2B5EF4-FFF2-40B4-BE49-F238E27FC236}">
                <a16:creationId xmlns:a16="http://schemas.microsoft.com/office/drawing/2014/main" id="{625A5CFA-2C78-0EDC-97AB-D31E0A40B964}"/>
              </a:ext>
            </a:extLst>
          </p:cNvPr>
          <p:cNvSpPr>
            <a:spLocks noGrp="1"/>
          </p:cNvSpPr>
          <p:nvPr>
            <p:ph type="subTitle" idx="1"/>
          </p:nvPr>
        </p:nvSpPr>
        <p:spPr/>
        <p:txBody>
          <a:bodyPr>
            <a:normAutofit/>
          </a:bodyPr>
          <a:lstStyle/>
          <a:p>
            <a:r>
              <a:rPr lang="en-US" sz="3200" b="1" dirty="0"/>
              <a:t>Revelation Chapters 21:1-6</a:t>
            </a:r>
          </a:p>
        </p:txBody>
      </p:sp>
    </p:spTree>
    <p:extLst>
      <p:ext uri="{BB962C8B-B14F-4D97-AF65-F5344CB8AC3E}">
        <p14:creationId xmlns:p14="http://schemas.microsoft.com/office/powerpoint/2010/main" val="732156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F7C36-4231-54BB-6D79-50ABA4542C9B}"/>
              </a:ext>
            </a:extLst>
          </p:cNvPr>
          <p:cNvSpPr>
            <a:spLocks noGrp="1"/>
          </p:cNvSpPr>
          <p:nvPr>
            <p:ph type="title"/>
          </p:nvPr>
        </p:nvSpPr>
        <p:spPr/>
        <p:txBody>
          <a:bodyPr/>
          <a:lstStyle/>
          <a:p>
            <a:r>
              <a:rPr lang="en-US" b="1" dirty="0"/>
              <a:t>Context</a:t>
            </a:r>
          </a:p>
        </p:txBody>
      </p:sp>
      <p:sp>
        <p:nvSpPr>
          <p:cNvPr id="3" name="Content Placeholder 2">
            <a:extLst>
              <a:ext uri="{FF2B5EF4-FFF2-40B4-BE49-F238E27FC236}">
                <a16:creationId xmlns:a16="http://schemas.microsoft.com/office/drawing/2014/main" id="{2E35BF41-E714-BE0D-2199-D9808063AE49}"/>
              </a:ext>
            </a:extLst>
          </p:cNvPr>
          <p:cNvSpPr>
            <a:spLocks noGrp="1"/>
          </p:cNvSpPr>
          <p:nvPr>
            <p:ph idx="1"/>
          </p:nvPr>
        </p:nvSpPr>
        <p:spPr>
          <a:xfrm>
            <a:off x="838199" y="1506071"/>
            <a:ext cx="10945761" cy="4986804"/>
          </a:xfrm>
          <a:solidFill>
            <a:schemeClr val="bg1">
              <a:lumMod val="85000"/>
            </a:schemeClr>
          </a:solidFill>
        </p:spPr>
        <p:txBody>
          <a:bodyPr>
            <a:normAutofit/>
          </a:bodyPr>
          <a:lstStyle/>
          <a:p>
            <a:r>
              <a:rPr lang="en-US" dirty="0"/>
              <a:t>Even </a:t>
            </a:r>
            <a:r>
              <a:rPr lang="en-US" b="1" dirty="0"/>
              <a:t>those facing immediate trials need hope </a:t>
            </a:r>
            <a:r>
              <a:rPr lang="en-US" dirty="0"/>
              <a:t>of how things will ultimately unfold.</a:t>
            </a:r>
          </a:p>
          <a:p>
            <a:r>
              <a:rPr lang="en-US" b="1" dirty="0"/>
              <a:t>Continuing in signs and symbols of the end for the faithful. </a:t>
            </a:r>
          </a:p>
          <a:p>
            <a:r>
              <a:rPr lang="en-US" b="1" dirty="0"/>
              <a:t>Victory is for </a:t>
            </a:r>
            <a:r>
              <a:rPr lang="en-US" b="1" i="1" dirty="0"/>
              <a:t>“the Lamb”</a:t>
            </a:r>
            <a:r>
              <a:rPr lang="en-US" b="1" dirty="0"/>
              <a:t> and those who remain with Him. </a:t>
            </a:r>
            <a:r>
              <a:rPr lang="en-US" dirty="0"/>
              <a:t>(Revelation 17:14)</a:t>
            </a:r>
          </a:p>
          <a:p>
            <a:r>
              <a:rPr lang="en-US" b="1" dirty="0"/>
              <a:t>Satan and his angels will be defeated. (Revelation 18)</a:t>
            </a:r>
          </a:p>
          <a:p>
            <a:r>
              <a:rPr lang="en-US" b="1" dirty="0"/>
              <a:t>The </a:t>
            </a:r>
            <a:r>
              <a:rPr lang="en-US" b="1" i="1" dirty="0"/>
              <a:t>“books” </a:t>
            </a:r>
            <a:r>
              <a:rPr lang="en-US" b="1" dirty="0"/>
              <a:t>will be </a:t>
            </a:r>
            <a:r>
              <a:rPr lang="en-US" b="1" i="1" dirty="0"/>
              <a:t>“opened” </a:t>
            </a:r>
            <a:r>
              <a:rPr lang="en-US" b="1" dirty="0"/>
              <a:t>and judgment will take place. </a:t>
            </a:r>
            <a:r>
              <a:rPr lang="en-US" dirty="0"/>
              <a:t>(Revelation 20:11-15)</a:t>
            </a:r>
          </a:p>
        </p:txBody>
      </p:sp>
    </p:spTree>
    <p:extLst>
      <p:ext uri="{BB962C8B-B14F-4D97-AF65-F5344CB8AC3E}">
        <p14:creationId xmlns:p14="http://schemas.microsoft.com/office/powerpoint/2010/main" val="141262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F7C36-4231-54BB-6D79-50ABA4542C9B}"/>
              </a:ext>
            </a:extLst>
          </p:cNvPr>
          <p:cNvSpPr>
            <a:spLocks noGrp="1"/>
          </p:cNvSpPr>
          <p:nvPr>
            <p:ph type="title"/>
          </p:nvPr>
        </p:nvSpPr>
        <p:spPr>
          <a:xfrm>
            <a:off x="838199" y="365125"/>
            <a:ext cx="10724535" cy="1325563"/>
          </a:xfrm>
        </p:spPr>
        <p:txBody>
          <a:bodyPr/>
          <a:lstStyle/>
          <a:p>
            <a:r>
              <a:rPr lang="en-US" b="1" dirty="0"/>
              <a:t>The Marriage Of The Lamb &amp; His Bride</a:t>
            </a:r>
          </a:p>
        </p:txBody>
      </p:sp>
      <p:sp>
        <p:nvSpPr>
          <p:cNvPr id="3" name="Content Placeholder 2">
            <a:extLst>
              <a:ext uri="{FF2B5EF4-FFF2-40B4-BE49-F238E27FC236}">
                <a16:creationId xmlns:a16="http://schemas.microsoft.com/office/drawing/2014/main" id="{2E35BF41-E714-BE0D-2199-D9808063AE49}"/>
              </a:ext>
            </a:extLst>
          </p:cNvPr>
          <p:cNvSpPr>
            <a:spLocks noGrp="1"/>
          </p:cNvSpPr>
          <p:nvPr>
            <p:ph idx="1"/>
          </p:nvPr>
        </p:nvSpPr>
        <p:spPr>
          <a:xfrm>
            <a:off x="838199" y="1825625"/>
            <a:ext cx="10918371" cy="4351338"/>
          </a:xfrm>
          <a:solidFill>
            <a:schemeClr val="bg1">
              <a:lumMod val="85000"/>
            </a:schemeClr>
          </a:solidFill>
        </p:spPr>
        <p:txBody>
          <a:bodyPr>
            <a:normAutofit/>
          </a:bodyPr>
          <a:lstStyle/>
          <a:p>
            <a:pPr marL="0" indent="0">
              <a:buNone/>
            </a:pPr>
            <a:r>
              <a:rPr lang="en-US" b="1" dirty="0"/>
              <a:t>The invitation: (Revelation 19:9)</a:t>
            </a:r>
          </a:p>
          <a:p>
            <a:pPr marL="514350" indent="-514350">
              <a:buAutoNum type="arabicPeriod"/>
            </a:pPr>
            <a:r>
              <a:rPr lang="en-US" b="1" dirty="0"/>
              <a:t>Called or invited through the gospel. </a:t>
            </a:r>
            <a:r>
              <a:rPr lang="en-US" dirty="0"/>
              <a:t>(1 Cor. 1:9; </a:t>
            </a:r>
            <a:br>
              <a:rPr lang="en-US" dirty="0"/>
            </a:br>
            <a:r>
              <a:rPr lang="en-US" dirty="0"/>
              <a:t>2 Thessalonians 2:14)</a:t>
            </a:r>
            <a:r>
              <a:rPr lang="en-US" b="1" dirty="0"/>
              <a:t> </a:t>
            </a:r>
          </a:p>
          <a:p>
            <a:pPr marL="514350" indent="-514350">
              <a:buAutoNum type="arabicPeriod"/>
            </a:pPr>
            <a:r>
              <a:rPr lang="en-US" b="1" dirty="0"/>
              <a:t>All are invited, who will offer excuses? </a:t>
            </a:r>
            <a:r>
              <a:rPr lang="en-US" dirty="0"/>
              <a:t>(Luke 14:16ff)</a:t>
            </a:r>
          </a:p>
          <a:p>
            <a:pPr marL="514350" indent="-514350">
              <a:buAutoNum type="arabicPeriod"/>
            </a:pPr>
            <a:r>
              <a:rPr lang="en-US" b="1" dirty="0"/>
              <a:t>All are invited, who will accept? </a:t>
            </a:r>
            <a:r>
              <a:rPr lang="en-US" dirty="0"/>
              <a:t>(Matthew 22:3-9)</a:t>
            </a:r>
          </a:p>
          <a:p>
            <a:pPr marL="514350" indent="-514350">
              <a:buAutoNum type="arabicPeriod"/>
            </a:pPr>
            <a:r>
              <a:rPr lang="en-US" b="1" dirty="0"/>
              <a:t>All are invited, who will prepare? </a:t>
            </a:r>
            <a:r>
              <a:rPr lang="en-US" dirty="0"/>
              <a:t>(Matthew 25:1-13)</a:t>
            </a:r>
          </a:p>
          <a:p>
            <a:pPr marL="514350" indent="-514350">
              <a:buAutoNum type="arabicPeriod"/>
            </a:pPr>
            <a:r>
              <a:rPr lang="en-US" b="1" dirty="0"/>
              <a:t>All are invited, who will humble themselves? </a:t>
            </a:r>
            <a:r>
              <a:rPr lang="en-US" dirty="0"/>
              <a:t>(Matthew 11:28-30)</a:t>
            </a:r>
          </a:p>
        </p:txBody>
      </p:sp>
    </p:spTree>
    <p:extLst>
      <p:ext uri="{BB962C8B-B14F-4D97-AF65-F5344CB8AC3E}">
        <p14:creationId xmlns:p14="http://schemas.microsoft.com/office/powerpoint/2010/main" val="747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F7C36-4231-54BB-6D79-50ABA4542C9B}"/>
              </a:ext>
            </a:extLst>
          </p:cNvPr>
          <p:cNvSpPr>
            <a:spLocks noGrp="1"/>
          </p:cNvSpPr>
          <p:nvPr>
            <p:ph type="title"/>
          </p:nvPr>
        </p:nvSpPr>
        <p:spPr>
          <a:xfrm>
            <a:off x="838199" y="365125"/>
            <a:ext cx="10724535" cy="1325563"/>
          </a:xfrm>
        </p:spPr>
        <p:txBody>
          <a:bodyPr/>
          <a:lstStyle/>
          <a:p>
            <a:r>
              <a:rPr lang="en-US" b="1" dirty="0"/>
              <a:t>The Consummation of Marriage Of The Lamb &amp; His Bride</a:t>
            </a:r>
          </a:p>
        </p:txBody>
      </p:sp>
      <p:sp>
        <p:nvSpPr>
          <p:cNvPr id="3" name="Content Placeholder 2">
            <a:extLst>
              <a:ext uri="{FF2B5EF4-FFF2-40B4-BE49-F238E27FC236}">
                <a16:creationId xmlns:a16="http://schemas.microsoft.com/office/drawing/2014/main" id="{2E35BF41-E714-BE0D-2199-D9808063AE49}"/>
              </a:ext>
            </a:extLst>
          </p:cNvPr>
          <p:cNvSpPr>
            <a:spLocks noGrp="1"/>
          </p:cNvSpPr>
          <p:nvPr>
            <p:ph idx="1"/>
          </p:nvPr>
        </p:nvSpPr>
        <p:spPr>
          <a:xfrm>
            <a:off x="838200" y="1825625"/>
            <a:ext cx="10724534" cy="4351338"/>
          </a:xfrm>
          <a:solidFill>
            <a:schemeClr val="bg1">
              <a:lumMod val="85000"/>
            </a:schemeClr>
          </a:solidFill>
        </p:spPr>
        <p:txBody>
          <a:bodyPr>
            <a:normAutofit/>
          </a:bodyPr>
          <a:lstStyle/>
          <a:p>
            <a:pPr marL="0" indent="0">
              <a:buNone/>
            </a:pPr>
            <a:r>
              <a:rPr lang="en-US" sz="3600" dirty="0"/>
              <a:t>Our reservation in heaven (1 Peter 1:4) is depicted as the actual wedding of </a:t>
            </a:r>
            <a:r>
              <a:rPr lang="en-US" sz="3600" b="1" dirty="0"/>
              <a:t>the pure bride to Jesus</a:t>
            </a:r>
            <a:r>
              <a:rPr lang="en-US" sz="3600" dirty="0"/>
              <a:t>; as the “</a:t>
            </a:r>
            <a:r>
              <a:rPr lang="en-US" sz="3600" b="1" i="1" dirty="0"/>
              <a:t>new Jerusalem coming down out of heaven from God</a:t>
            </a:r>
            <a:r>
              <a:rPr lang="en-US" sz="3600" i="1" dirty="0"/>
              <a:t>, </a:t>
            </a:r>
            <a:r>
              <a:rPr lang="en-US" sz="3600" b="1" i="1" dirty="0"/>
              <a:t>made ready as a bride adorned for her husband</a:t>
            </a:r>
            <a:r>
              <a:rPr lang="en-US" sz="3600" dirty="0"/>
              <a:t>.” </a:t>
            </a:r>
            <a:r>
              <a:rPr lang="en-US" dirty="0"/>
              <a:t>(Revelation 21:2)</a:t>
            </a:r>
          </a:p>
          <a:p>
            <a:r>
              <a:rPr lang="en-US" dirty="0"/>
              <a:t>Are we ready? </a:t>
            </a:r>
          </a:p>
          <a:p>
            <a:r>
              <a:rPr lang="en-US" dirty="0"/>
              <a:t>Are we properly adorned?</a:t>
            </a:r>
          </a:p>
        </p:txBody>
      </p:sp>
    </p:spTree>
    <p:extLst>
      <p:ext uri="{BB962C8B-B14F-4D97-AF65-F5344CB8AC3E}">
        <p14:creationId xmlns:p14="http://schemas.microsoft.com/office/powerpoint/2010/main" val="250053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F7C36-4231-54BB-6D79-50ABA4542C9B}"/>
              </a:ext>
            </a:extLst>
          </p:cNvPr>
          <p:cNvSpPr>
            <a:spLocks noGrp="1"/>
          </p:cNvSpPr>
          <p:nvPr>
            <p:ph type="title"/>
          </p:nvPr>
        </p:nvSpPr>
        <p:spPr>
          <a:xfrm>
            <a:off x="838199" y="365125"/>
            <a:ext cx="10724535" cy="1325563"/>
          </a:xfrm>
        </p:spPr>
        <p:txBody>
          <a:bodyPr/>
          <a:lstStyle/>
          <a:p>
            <a:r>
              <a:rPr lang="en-US" b="1" dirty="0"/>
              <a:t>How Is This Holy City Described?</a:t>
            </a:r>
          </a:p>
        </p:txBody>
      </p:sp>
      <p:sp>
        <p:nvSpPr>
          <p:cNvPr id="3" name="Content Placeholder 2">
            <a:extLst>
              <a:ext uri="{FF2B5EF4-FFF2-40B4-BE49-F238E27FC236}">
                <a16:creationId xmlns:a16="http://schemas.microsoft.com/office/drawing/2014/main" id="{2E35BF41-E714-BE0D-2199-D9808063AE49}"/>
              </a:ext>
            </a:extLst>
          </p:cNvPr>
          <p:cNvSpPr>
            <a:spLocks noGrp="1"/>
          </p:cNvSpPr>
          <p:nvPr>
            <p:ph idx="1"/>
          </p:nvPr>
        </p:nvSpPr>
        <p:spPr>
          <a:xfrm>
            <a:off x="838200" y="1825625"/>
            <a:ext cx="10724534" cy="4667250"/>
          </a:xfrm>
          <a:solidFill>
            <a:schemeClr val="bg1">
              <a:lumMod val="85000"/>
            </a:schemeClr>
          </a:solidFill>
        </p:spPr>
        <p:txBody>
          <a:bodyPr>
            <a:normAutofit/>
          </a:bodyPr>
          <a:lstStyle/>
          <a:p>
            <a:pPr marL="0" indent="0">
              <a:buNone/>
            </a:pPr>
            <a:r>
              <a:rPr lang="en-US" b="1" i="1" dirty="0">
                <a:solidFill>
                  <a:srgbClr val="002060"/>
                </a:solidFill>
              </a:rPr>
              <a:t>“New” </a:t>
            </a:r>
            <a:r>
              <a:rPr lang="en-US" dirty="0"/>
              <a:t>- “new as to form or quality </a:t>
            </a:r>
            <a:r>
              <a:rPr lang="en-US" b="1" dirty="0"/>
              <a:t>of a different nature from what is contrasted</a:t>
            </a:r>
            <a:r>
              <a:rPr lang="en-US" dirty="0"/>
              <a:t>”. </a:t>
            </a:r>
            <a:r>
              <a:rPr lang="en-US" sz="1800" dirty="0"/>
              <a:t>(Vine)</a:t>
            </a:r>
            <a:r>
              <a:rPr lang="en-US" dirty="0"/>
              <a:t> Completely different than the first. (21:1; cf., 20:11; 2 Peter 3:10-14)</a:t>
            </a:r>
            <a:endParaRPr lang="en-US" sz="1800" dirty="0"/>
          </a:p>
          <a:p>
            <a:pPr marL="0" indent="0">
              <a:buNone/>
            </a:pPr>
            <a:r>
              <a:rPr lang="en-US" b="1" i="1" dirty="0"/>
              <a:t>“</a:t>
            </a:r>
            <a:r>
              <a:rPr lang="en-US" b="1" i="1" dirty="0">
                <a:solidFill>
                  <a:srgbClr val="002060"/>
                </a:solidFill>
              </a:rPr>
              <a:t>Coming down out of heaven</a:t>
            </a:r>
            <a:r>
              <a:rPr lang="en-US" b="1" i="1" dirty="0"/>
              <a:t>”</a:t>
            </a:r>
            <a:r>
              <a:rPr lang="en-US" dirty="0"/>
              <a:t> - of divine origin, not of man. (Hebrews 8:2; 9:11; 13:10-14)</a:t>
            </a:r>
          </a:p>
          <a:p>
            <a:pPr marL="0" indent="0">
              <a:buNone/>
            </a:pPr>
            <a:r>
              <a:rPr lang="en-US" b="1" i="1" dirty="0">
                <a:solidFill>
                  <a:srgbClr val="002060"/>
                </a:solidFill>
              </a:rPr>
              <a:t>“The tabernacle of God is among men”</a:t>
            </a:r>
            <a:r>
              <a:rPr lang="en-US" dirty="0"/>
              <a:t>. (21:3)</a:t>
            </a:r>
          </a:p>
          <a:p>
            <a:r>
              <a:rPr lang="en-US" dirty="0"/>
              <a:t>A depiction </a:t>
            </a:r>
            <a:r>
              <a:rPr lang="en-US" b="1" dirty="0"/>
              <a:t>of perfect fellowship with God </a:t>
            </a:r>
            <a:r>
              <a:rPr lang="en-US" dirty="0"/>
              <a:t>as in the beginning with God. (22:3-4; 1 Thessalonians 4:17; </a:t>
            </a:r>
            <a:br>
              <a:rPr lang="en-US" dirty="0"/>
            </a:br>
            <a:r>
              <a:rPr lang="en-US" dirty="0"/>
              <a:t>cf., Genesis 2:25; 3:8)</a:t>
            </a:r>
            <a:endParaRPr lang="en-US" sz="3600" dirty="0"/>
          </a:p>
        </p:txBody>
      </p:sp>
    </p:spTree>
    <p:extLst>
      <p:ext uri="{BB962C8B-B14F-4D97-AF65-F5344CB8AC3E}">
        <p14:creationId xmlns:p14="http://schemas.microsoft.com/office/powerpoint/2010/main" val="12462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F7C36-4231-54BB-6D79-50ABA4542C9B}"/>
              </a:ext>
            </a:extLst>
          </p:cNvPr>
          <p:cNvSpPr>
            <a:spLocks noGrp="1"/>
          </p:cNvSpPr>
          <p:nvPr>
            <p:ph type="title"/>
          </p:nvPr>
        </p:nvSpPr>
        <p:spPr>
          <a:xfrm>
            <a:off x="838199" y="365125"/>
            <a:ext cx="10724535" cy="1325563"/>
          </a:xfrm>
        </p:spPr>
        <p:txBody>
          <a:bodyPr/>
          <a:lstStyle/>
          <a:p>
            <a:r>
              <a:rPr lang="en-US" b="1" dirty="0"/>
              <a:t>How Is This Holy City Described?</a:t>
            </a:r>
          </a:p>
        </p:txBody>
      </p:sp>
      <p:sp>
        <p:nvSpPr>
          <p:cNvPr id="3" name="Content Placeholder 2">
            <a:extLst>
              <a:ext uri="{FF2B5EF4-FFF2-40B4-BE49-F238E27FC236}">
                <a16:creationId xmlns:a16="http://schemas.microsoft.com/office/drawing/2014/main" id="{2E35BF41-E714-BE0D-2199-D9808063AE49}"/>
              </a:ext>
            </a:extLst>
          </p:cNvPr>
          <p:cNvSpPr>
            <a:spLocks noGrp="1"/>
          </p:cNvSpPr>
          <p:nvPr>
            <p:ph idx="1"/>
          </p:nvPr>
        </p:nvSpPr>
        <p:spPr>
          <a:xfrm>
            <a:off x="838200" y="1825625"/>
            <a:ext cx="10724534" cy="810000"/>
          </a:xfrm>
          <a:solidFill>
            <a:schemeClr val="bg1">
              <a:lumMod val="85000"/>
            </a:schemeClr>
          </a:solidFill>
        </p:spPr>
        <p:txBody>
          <a:bodyPr>
            <a:normAutofit/>
          </a:bodyPr>
          <a:lstStyle/>
          <a:p>
            <a:pPr marL="0" indent="0">
              <a:buNone/>
            </a:pPr>
            <a:r>
              <a:rPr lang="en-US" sz="3600" b="1" dirty="0">
                <a:solidFill>
                  <a:srgbClr val="002060"/>
                </a:solidFill>
              </a:rPr>
              <a:t>Described by what is “</a:t>
            </a:r>
            <a:r>
              <a:rPr lang="en-US" sz="3600" b="1" i="1" dirty="0">
                <a:solidFill>
                  <a:srgbClr val="002060"/>
                </a:solidFill>
              </a:rPr>
              <a:t>no longer</a:t>
            </a:r>
            <a:r>
              <a:rPr lang="en-US" sz="3600" b="1" dirty="0">
                <a:solidFill>
                  <a:srgbClr val="002060"/>
                </a:solidFill>
              </a:rPr>
              <a:t>”. (21:4)</a:t>
            </a:r>
          </a:p>
        </p:txBody>
      </p:sp>
      <p:sp>
        <p:nvSpPr>
          <p:cNvPr id="4" name="Content Placeholder 2">
            <a:extLst>
              <a:ext uri="{FF2B5EF4-FFF2-40B4-BE49-F238E27FC236}">
                <a16:creationId xmlns:a16="http://schemas.microsoft.com/office/drawing/2014/main" id="{D7F29127-1404-3AF5-7571-E3F7AB3ED5D1}"/>
              </a:ext>
            </a:extLst>
          </p:cNvPr>
          <p:cNvSpPr txBox="1">
            <a:spLocks/>
          </p:cNvSpPr>
          <p:nvPr/>
        </p:nvSpPr>
        <p:spPr>
          <a:xfrm>
            <a:off x="733733" y="2904564"/>
            <a:ext cx="10724534" cy="3030071"/>
          </a:xfrm>
          <a:prstGeom prst="rect">
            <a:avLst/>
          </a:prstGeom>
          <a:solidFill>
            <a:schemeClr val="bg1">
              <a:lumMod val="85000"/>
            </a:schemeClr>
          </a:solidFill>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algun Gothic" panose="020B0503020000020004" pitchFamily="34" charset="-127"/>
                <a:ea typeface="Malgun Gothic" panose="020B0503020000020004"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algun Gothic" panose="020B0503020000020004" pitchFamily="34" charset="-127"/>
                <a:ea typeface="Malgun Gothic" panose="020B0503020000020004"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algun Gothic" panose="020B0503020000020004" pitchFamily="34" charset="-127"/>
                <a:ea typeface="Malgun Gothic" panose="020B0503020000020004"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algun Gothic" panose="020B0503020000020004" pitchFamily="34" charset="-127"/>
                <a:ea typeface="Malgun Gothic" panose="020B0503020000020004"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algun Gothic" panose="020B0503020000020004" pitchFamily="34" charset="-127"/>
                <a:ea typeface="Malgun Gothic" panose="020B0503020000020004"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002060"/>
                </a:solidFill>
              </a:rPr>
              <a:t>Tears</a:t>
            </a:r>
          </a:p>
          <a:p>
            <a:r>
              <a:rPr lang="en-US" sz="3600" b="1" dirty="0">
                <a:solidFill>
                  <a:srgbClr val="002060"/>
                </a:solidFill>
              </a:rPr>
              <a:t>Death </a:t>
            </a:r>
            <a:r>
              <a:rPr lang="en-US" sz="2400" dirty="0">
                <a:solidFill>
                  <a:srgbClr val="002060"/>
                </a:solidFill>
              </a:rPr>
              <a:t>(1 Cor. 15:26)</a:t>
            </a:r>
          </a:p>
          <a:p>
            <a:r>
              <a:rPr lang="en-US" sz="3600" b="1" dirty="0">
                <a:solidFill>
                  <a:srgbClr val="002060"/>
                </a:solidFill>
              </a:rPr>
              <a:t>Mourning </a:t>
            </a:r>
            <a:r>
              <a:rPr lang="en-US" sz="2400" dirty="0">
                <a:solidFill>
                  <a:srgbClr val="002060"/>
                </a:solidFill>
              </a:rPr>
              <a:t>(Matthew 5:4)</a:t>
            </a:r>
            <a:endParaRPr lang="en-US" sz="3600" dirty="0">
              <a:solidFill>
                <a:srgbClr val="002060"/>
              </a:solidFill>
            </a:endParaRPr>
          </a:p>
          <a:p>
            <a:r>
              <a:rPr lang="en-US" sz="3600" b="1" dirty="0">
                <a:solidFill>
                  <a:srgbClr val="002060"/>
                </a:solidFill>
              </a:rPr>
              <a:t>Crying </a:t>
            </a:r>
          </a:p>
          <a:p>
            <a:r>
              <a:rPr lang="en-US" sz="3600" b="1" dirty="0">
                <a:solidFill>
                  <a:srgbClr val="002060"/>
                </a:solidFill>
              </a:rPr>
              <a:t>Pain </a:t>
            </a:r>
            <a:r>
              <a:rPr lang="en-US" sz="2400" dirty="0">
                <a:solidFill>
                  <a:srgbClr val="002060"/>
                </a:solidFill>
              </a:rPr>
              <a:t>(Psalms 18:6)</a:t>
            </a:r>
          </a:p>
          <a:p>
            <a:r>
              <a:rPr lang="en-US" sz="3600" b="1" dirty="0">
                <a:solidFill>
                  <a:srgbClr val="002060"/>
                </a:solidFill>
              </a:rPr>
              <a:t>Curse (22:3; </a:t>
            </a:r>
            <a:r>
              <a:rPr lang="en-US" sz="2400" dirty="0">
                <a:solidFill>
                  <a:srgbClr val="002060"/>
                </a:solidFill>
              </a:rPr>
              <a:t>Gal. 3:13</a:t>
            </a:r>
            <a:r>
              <a:rPr lang="en-US" sz="3600" b="1" dirty="0">
                <a:solidFill>
                  <a:srgbClr val="002060"/>
                </a:solidFill>
              </a:rPr>
              <a:t>)</a:t>
            </a:r>
          </a:p>
          <a:p>
            <a:r>
              <a:rPr lang="en-US" sz="3600" b="1" dirty="0">
                <a:solidFill>
                  <a:srgbClr val="002060"/>
                </a:solidFill>
              </a:rPr>
              <a:t>Night (22:5)</a:t>
            </a:r>
          </a:p>
          <a:p>
            <a:r>
              <a:rPr lang="en-US" sz="3600" b="1" dirty="0">
                <a:solidFill>
                  <a:srgbClr val="002060"/>
                </a:solidFill>
              </a:rPr>
              <a:t>Note who won’t be there… (21:8)</a:t>
            </a:r>
          </a:p>
        </p:txBody>
      </p:sp>
    </p:spTree>
    <p:extLst>
      <p:ext uri="{BB962C8B-B14F-4D97-AF65-F5344CB8AC3E}">
        <p14:creationId xmlns:p14="http://schemas.microsoft.com/office/powerpoint/2010/main" val="166964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fade">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500"/>
                                        <p:tgtEl>
                                          <p:spTgt spid="4">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fade">
                                      <p:cBhvr>
                                        <p:cTn id="52" dur="500"/>
                                        <p:tgtEl>
                                          <p:spTgt spid="4">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Effect transition="in" filter="fade">
                                      <p:cBhvr>
                                        <p:cTn id="5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F7C36-4231-54BB-6D79-50ABA4542C9B}"/>
              </a:ext>
            </a:extLst>
          </p:cNvPr>
          <p:cNvSpPr>
            <a:spLocks noGrp="1"/>
          </p:cNvSpPr>
          <p:nvPr>
            <p:ph type="title"/>
          </p:nvPr>
        </p:nvSpPr>
        <p:spPr>
          <a:xfrm>
            <a:off x="838199" y="365125"/>
            <a:ext cx="10724535" cy="1325563"/>
          </a:xfrm>
        </p:spPr>
        <p:txBody>
          <a:bodyPr/>
          <a:lstStyle/>
          <a:p>
            <a:r>
              <a:rPr lang="en-US" b="1" dirty="0"/>
              <a:t>How Is This Holy City Described?</a:t>
            </a:r>
          </a:p>
        </p:txBody>
      </p:sp>
      <p:sp>
        <p:nvSpPr>
          <p:cNvPr id="3" name="Content Placeholder 2">
            <a:extLst>
              <a:ext uri="{FF2B5EF4-FFF2-40B4-BE49-F238E27FC236}">
                <a16:creationId xmlns:a16="http://schemas.microsoft.com/office/drawing/2014/main" id="{2E35BF41-E714-BE0D-2199-D9808063AE49}"/>
              </a:ext>
            </a:extLst>
          </p:cNvPr>
          <p:cNvSpPr>
            <a:spLocks noGrp="1"/>
          </p:cNvSpPr>
          <p:nvPr>
            <p:ph idx="1"/>
          </p:nvPr>
        </p:nvSpPr>
        <p:spPr>
          <a:xfrm>
            <a:off x="838200" y="1825625"/>
            <a:ext cx="10724534" cy="810000"/>
          </a:xfrm>
          <a:solidFill>
            <a:schemeClr val="bg1">
              <a:lumMod val="85000"/>
            </a:schemeClr>
          </a:solidFill>
        </p:spPr>
        <p:txBody>
          <a:bodyPr>
            <a:normAutofit/>
          </a:bodyPr>
          <a:lstStyle/>
          <a:p>
            <a:pPr marL="0" indent="0">
              <a:buNone/>
            </a:pPr>
            <a:r>
              <a:rPr lang="en-US" sz="3600" b="1" dirty="0">
                <a:solidFill>
                  <a:srgbClr val="002060"/>
                </a:solidFill>
              </a:rPr>
              <a:t>Described by what is forevermore. (21:4)</a:t>
            </a:r>
          </a:p>
        </p:txBody>
      </p:sp>
      <p:sp>
        <p:nvSpPr>
          <p:cNvPr id="4" name="Content Placeholder 2">
            <a:extLst>
              <a:ext uri="{FF2B5EF4-FFF2-40B4-BE49-F238E27FC236}">
                <a16:creationId xmlns:a16="http://schemas.microsoft.com/office/drawing/2014/main" id="{D7F29127-1404-3AF5-7571-E3F7AB3ED5D1}"/>
              </a:ext>
            </a:extLst>
          </p:cNvPr>
          <p:cNvSpPr txBox="1">
            <a:spLocks/>
          </p:cNvSpPr>
          <p:nvPr/>
        </p:nvSpPr>
        <p:spPr>
          <a:xfrm>
            <a:off x="733732" y="2904564"/>
            <a:ext cx="10829001" cy="3588311"/>
          </a:xfrm>
          <a:prstGeom prst="rect">
            <a:avLst/>
          </a:prstGeom>
          <a:solidFill>
            <a:schemeClr val="bg1">
              <a:lumMod val="85000"/>
            </a:schemeClr>
          </a:solidFill>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algun Gothic" panose="020B0503020000020004" pitchFamily="34" charset="-127"/>
                <a:ea typeface="Malgun Gothic" panose="020B0503020000020004"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algun Gothic" panose="020B0503020000020004" pitchFamily="34" charset="-127"/>
                <a:ea typeface="Malgun Gothic" panose="020B0503020000020004"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algun Gothic" panose="020B0503020000020004" pitchFamily="34" charset="-127"/>
                <a:ea typeface="Malgun Gothic" panose="020B0503020000020004"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algun Gothic" panose="020B0503020000020004" pitchFamily="34" charset="-127"/>
                <a:ea typeface="Malgun Gothic" panose="020B0503020000020004"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algun Gothic" panose="020B0503020000020004" pitchFamily="34" charset="-127"/>
                <a:ea typeface="Malgun Gothic" panose="020B0503020000020004"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b="1" dirty="0">
                <a:solidFill>
                  <a:srgbClr val="002060"/>
                </a:solidFill>
              </a:rPr>
              <a:t>“</a:t>
            </a:r>
            <a:r>
              <a:rPr lang="en-US" sz="3300" b="1" i="1" dirty="0">
                <a:solidFill>
                  <a:srgbClr val="002060"/>
                </a:solidFill>
              </a:rPr>
              <a:t>These things</a:t>
            </a:r>
            <a:r>
              <a:rPr lang="en-US" sz="3300" b="1" dirty="0">
                <a:solidFill>
                  <a:srgbClr val="002060"/>
                </a:solidFill>
              </a:rPr>
              <a:t>…” </a:t>
            </a:r>
            <a:r>
              <a:rPr lang="en-US" sz="3300" dirty="0">
                <a:solidFill>
                  <a:srgbClr val="002060"/>
                </a:solidFill>
              </a:rPr>
              <a:t>(2:7, 11, 17, 26; 3:5, 12, 21)</a:t>
            </a:r>
          </a:p>
          <a:p>
            <a:r>
              <a:rPr lang="en-US" sz="3300" b="1" dirty="0">
                <a:solidFill>
                  <a:srgbClr val="002060"/>
                </a:solidFill>
              </a:rPr>
              <a:t>The water of life. </a:t>
            </a:r>
            <a:r>
              <a:rPr lang="en-US" sz="3300" dirty="0">
                <a:solidFill>
                  <a:srgbClr val="002060"/>
                </a:solidFill>
              </a:rPr>
              <a:t>(21:6; 22:1; John 4:10; 7:37)</a:t>
            </a:r>
          </a:p>
          <a:p>
            <a:r>
              <a:rPr lang="en-US" sz="3300" b="1" dirty="0">
                <a:solidFill>
                  <a:srgbClr val="002060"/>
                </a:solidFill>
              </a:rPr>
              <a:t>Glory beyond comparison. </a:t>
            </a:r>
            <a:r>
              <a:rPr lang="en-US" sz="3300" dirty="0">
                <a:solidFill>
                  <a:srgbClr val="002060"/>
                </a:solidFill>
              </a:rPr>
              <a:t>(21:10-21; 1 Peter 1:3-4)</a:t>
            </a:r>
          </a:p>
          <a:p>
            <a:r>
              <a:rPr lang="en-US" sz="3300" b="1" dirty="0">
                <a:solidFill>
                  <a:srgbClr val="002060"/>
                </a:solidFill>
              </a:rPr>
              <a:t>The “</a:t>
            </a:r>
            <a:r>
              <a:rPr lang="en-US" sz="3300" b="1" i="1" dirty="0">
                <a:solidFill>
                  <a:srgbClr val="002060"/>
                </a:solidFill>
              </a:rPr>
              <a:t>tree of life</a:t>
            </a:r>
            <a:r>
              <a:rPr lang="en-US" sz="3300" b="1" dirty="0">
                <a:solidFill>
                  <a:srgbClr val="002060"/>
                </a:solidFill>
              </a:rPr>
              <a:t>”. </a:t>
            </a:r>
            <a:r>
              <a:rPr lang="en-US" sz="3300" dirty="0">
                <a:solidFill>
                  <a:srgbClr val="002060"/>
                </a:solidFill>
              </a:rPr>
              <a:t>(22:2, 14; </a:t>
            </a:r>
            <a:r>
              <a:rPr lang="en-US" dirty="0">
                <a:solidFill>
                  <a:srgbClr val="002060"/>
                </a:solidFill>
              </a:rPr>
              <a:t>Genesis 2:9)</a:t>
            </a:r>
            <a:endParaRPr lang="en-US" sz="3300" dirty="0">
              <a:solidFill>
                <a:srgbClr val="002060"/>
              </a:solidFill>
            </a:endParaRPr>
          </a:p>
          <a:p>
            <a:r>
              <a:rPr lang="en-US" sz="3300" b="1" dirty="0">
                <a:solidFill>
                  <a:srgbClr val="002060"/>
                </a:solidFill>
              </a:rPr>
              <a:t>A transformed spiritual body. </a:t>
            </a:r>
            <a:r>
              <a:rPr lang="en-US" sz="3300" dirty="0">
                <a:solidFill>
                  <a:srgbClr val="002060"/>
                </a:solidFill>
              </a:rPr>
              <a:t>(Philippians 3:21; </a:t>
            </a:r>
            <a:br>
              <a:rPr lang="en-US" sz="3300" dirty="0">
                <a:solidFill>
                  <a:srgbClr val="002060"/>
                </a:solidFill>
              </a:rPr>
            </a:br>
            <a:r>
              <a:rPr lang="en-US" sz="3300" dirty="0">
                <a:solidFill>
                  <a:srgbClr val="002060"/>
                </a:solidFill>
              </a:rPr>
              <a:t>1 John 3:1-3; 1 Corinthians 15:35, 42-44, 49)</a:t>
            </a:r>
            <a:endParaRPr lang="en-US" dirty="0">
              <a:solidFill>
                <a:srgbClr val="002060"/>
              </a:solidFill>
            </a:endParaRPr>
          </a:p>
        </p:txBody>
      </p:sp>
    </p:spTree>
    <p:extLst>
      <p:ext uri="{BB962C8B-B14F-4D97-AF65-F5344CB8AC3E}">
        <p14:creationId xmlns:p14="http://schemas.microsoft.com/office/powerpoint/2010/main" val="238949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fade">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F7C36-4231-54BB-6D79-50ABA4542C9B}"/>
              </a:ext>
            </a:extLst>
          </p:cNvPr>
          <p:cNvSpPr>
            <a:spLocks noGrp="1"/>
          </p:cNvSpPr>
          <p:nvPr>
            <p:ph type="title"/>
          </p:nvPr>
        </p:nvSpPr>
        <p:spPr>
          <a:xfrm>
            <a:off x="838199" y="365125"/>
            <a:ext cx="10724535" cy="1325563"/>
          </a:xfrm>
        </p:spPr>
        <p:txBody>
          <a:bodyPr/>
          <a:lstStyle/>
          <a:p>
            <a:r>
              <a:rPr lang="en-US" b="1" dirty="0"/>
              <a:t>How Is This Holy City Described?</a:t>
            </a:r>
          </a:p>
        </p:txBody>
      </p:sp>
      <p:sp>
        <p:nvSpPr>
          <p:cNvPr id="4" name="Content Placeholder 2">
            <a:extLst>
              <a:ext uri="{FF2B5EF4-FFF2-40B4-BE49-F238E27FC236}">
                <a16:creationId xmlns:a16="http://schemas.microsoft.com/office/drawing/2014/main" id="{D7F29127-1404-3AF5-7571-E3F7AB3ED5D1}"/>
              </a:ext>
            </a:extLst>
          </p:cNvPr>
          <p:cNvSpPr txBox="1">
            <a:spLocks/>
          </p:cNvSpPr>
          <p:nvPr/>
        </p:nvSpPr>
        <p:spPr>
          <a:xfrm>
            <a:off x="733732" y="1846730"/>
            <a:ext cx="10992103" cy="4646146"/>
          </a:xfrm>
          <a:prstGeom prst="rect">
            <a:avLst/>
          </a:prstGeom>
          <a:solidFill>
            <a:schemeClr val="bg1">
              <a:lumMod val="85000"/>
            </a:schemeClr>
          </a:solidFill>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algun Gothic" panose="020B0503020000020004" pitchFamily="34" charset="-127"/>
                <a:ea typeface="Malgun Gothic" panose="020B0503020000020004"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algun Gothic" panose="020B0503020000020004" pitchFamily="34" charset="-127"/>
                <a:ea typeface="Malgun Gothic" panose="020B0503020000020004"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algun Gothic" panose="020B0503020000020004" pitchFamily="34" charset="-127"/>
                <a:ea typeface="Malgun Gothic" panose="020B0503020000020004"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algun Gothic" panose="020B0503020000020004" pitchFamily="34" charset="-127"/>
                <a:ea typeface="Malgun Gothic" panose="020B0503020000020004"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algun Gothic" panose="020B0503020000020004" pitchFamily="34" charset="-127"/>
                <a:ea typeface="Malgun Gothic" panose="020B0503020000020004"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lvl="1" indent="-365760">
              <a:lnSpc>
                <a:spcPct val="100000"/>
              </a:lnSpc>
              <a:spcAft>
                <a:spcPts val="600"/>
              </a:spcAft>
            </a:pPr>
            <a:r>
              <a:rPr lang="en-US" sz="3600" b="1" dirty="0"/>
              <a:t>A city </a:t>
            </a:r>
            <a:r>
              <a:rPr lang="en-US" sz="3600" dirty="0"/>
              <a:t>– part of a community of faithful believers – the “great cloud of witnesses” </a:t>
            </a:r>
            <a:br>
              <a:rPr lang="en-US" sz="3600" dirty="0"/>
            </a:br>
            <a:r>
              <a:rPr lang="en-US" sz="3600" dirty="0"/>
              <a:t>(Hebrews 11:10; 12:22; 13:14). </a:t>
            </a:r>
          </a:p>
          <a:p>
            <a:pPr marL="365760" lvl="1" indent="-365760">
              <a:lnSpc>
                <a:spcPct val="100000"/>
              </a:lnSpc>
              <a:spcAft>
                <a:spcPts val="600"/>
              </a:spcAft>
            </a:pPr>
            <a:r>
              <a:rPr lang="en-US" sz="3600" b="1" dirty="0"/>
              <a:t>A home </a:t>
            </a:r>
            <a:r>
              <a:rPr lang="en-US" sz="3600" dirty="0"/>
              <a:t>– a place to belong. We talk about “going home”. (2 Corinthians 5:6-9)</a:t>
            </a:r>
          </a:p>
        </p:txBody>
      </p:sp>
    </p:spTree>
    <p:extLst>
      <p:ext uri="{BB962C8B-B14F-4D97-AF65-F5344CB8AC3E}">
        <p14:creationId xmlns:p14="http://schemas.microsoft.com/office/powerpoint/2010/main" val="202883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F7C36-4231-54BB-6D79-50ABA4542C9B}"/>
              </a:ext>
            </a:extLst>
          </p:cNvPr>
          <p:cNvSpPr>
            <a:spLocks noGrp="1"/>
          </p:cNvSpPr>
          <p:nvPr>
            <p:ph type="title"/>
          </p:nvPr>
        </p:nvSpPr>
        <p:spPr/>
        <p:txBody>
          <a:bodyPr/>
          <a:lstStyle/>
          <a:p>
            <a:r>
              <a:rPr lang="en-US" b="1" dirty="0"/>
              <a:t>What If We’re Not Prepared?</a:t>
            </a:r>
          </a:p>
        </p:txBody>
      </p:sp>
      <p:sp>
        <p:nvSpPr>
          <p:cNvPr id="3" name="Content Placeholder 2">
            <a:extLst>
              <a:ext uri="{FF2B5EF4-FFF2-40B4-BE49-F238E27FC236}">
                <a16:creationId xmlns:a16="http://schemas.microsoft.com/office/drawing/2014/main" id="{2E35BF41-E714-BE0D-2199-D9808063AE49}"/>
              </a:ext>
            </a:extLst>
          </p:cNvPr>
          <p:cNvSpPr>
            <a:spLocks noGrp="1"/>
          </p:cNvSpPr>
          <p:nvPr>
            <p:ph idx="1"/>
          </p:nvPr>
        </p:nvSpPr>
        <p:spPr>
          <a:xfrm>
            <a:off x="838200" y="1825625"/>
            <a:ext cx="10515600" cy="4907684"/>
          </a:xfrm>
          <a:solidFill>
            <a:schemeClr val="tx2">
              <a:lumMod val="20000"/>
              <a:lumOff val="80000"/>
            </a:schemeClr>
          </a:solidFill>
        </p:spPr>
        <p:txBody>
          <a:bodyPr>
            <a:normAutofit lnSpcReduction="10000"/>
          </a:bodyPr>
          <a:lstStyle/>
          <a:p>
            <a:r>
              <a:rPr lang="en-US" dirty="0"/>
              <a:t>“</a:t>
            </a:r>
            <a:r>
              <a:rPr lang="en-US" b="1" i="1" dirty="0"/>
              <a:t>Their part will be in the lake that burns with fire and brimstone, which is the second death</a:t>
            </a:r>
            <a:r>
              <a:rPr lang="en-US" dirty="0"/>
              <a:t>.” (21:8)</a:t>
            </a:r>
          </a:p>
          <a:p>
            <a:r>
              <a:rPr lang="en-US" dirty="0"/>
              <a:t>Note that the </a:t>
            </a:r>
            <a:r>
              <a:rPr lang="en-US" b="1" dirty="0"/>
              <a:t>“</a:t>
            </a:r>
            <a:r>
              <a:rPr lang="en-US" b="1" i="1" dirty="0"/>
              <a:t>their</a:t>
            </a:r>
            <a:r>
              <a:rPr lang="en-US" b="1" dirty="0"/>
              <a:t>” includes not only the </a:t>
            </a:r>
            <a:r>
              <a:rPr lang="en-US" b="1" i="1" dirty="0"/>
              <a:t>“unbelieving”, “murderers”, “immoral” and “idolaters”</a:t>
            </a:r>
            <a:r>
              <a:rPr lang="en-US" b="1" dirty="0"/>
              <a:t> but also the “</a:t>
            </a:r>
            <a:r>
              <a:rPr lang="en-US" b="1" i="1" dirty="0"/>
              <a:t>cowardly</a:t>
            </a:r>
            <a:r>
              <a:rPr lang="en-US" b="1" dirty="0"/>
              <a:t>” </a:t>
            </a:r>
            <a:br>
              <a:rPr lang="en-US" b="1" dirty="0"/>
            </a:br>
            <a:r>
              <a:rPr lang="en-US" b="1" dirty="0"/>
              <a:t>(Matthew 10:28; 25:25-26; 2 Timothy 1:7)</a:t>
            </a:r>
          </a:p>
          <a:p>
            <a:r>
              <a:rPr lang="en-US" dirty="0"/>
              <a:t>We will </a:t>
            </a:r>
            <a:r>
              <a:rPr lang="en-US" b="1" dirty="0"/>
              <a:t>“</a:t>
            </a:r>
            <a:r>
              <a:rPr lang="en-US" b="1" i="1" dirty="0"/>
              <a:t>pay the penalty of eternal destruction, away from the presence of the Lord and from the glory of His power, when He comes to be glorified in His saints on that day</a:t>
            </a:r>
            <a:r>
              <a:rPr lang="en-US" b="1" dirty="0"/>
              <a:t>”. (The day of the marriage of the Lamb and His bride; Rev. 19:7-9)</a:t>
            </a:r>
          </a:p>
        </p:txBody>
      </p:sp>
    </p:spTree>
    <p:extLst>
      <p:ext uri="{BB962C8B-B14F-4D97-AF65-F5344CB8AC3E}">
        <p14:creationId xmlns:p14="http://schemas.microsoft.com/office/powerpoint/2010/main" val="182956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9263</TotalTime>
  <Words>1321</Words>
  <Application>Microsoft Office PowerPoint</Application>
  <PresentationFormat>Widescreen</PresentationFormat>
  <Paragraphs>111</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Malgun Gothic</vt:lpstr>
      <vt:lpstr>Arial</vt:lpstr>
      <vt:lpstr>Calibri</vt:lpstr>
      <vt:lpstr>Calibri Light</vt:lpstr>
      <vt:lpstr>Office Theme</vt:lpstr>
      <vt:lpstr>The Marriage Of The Lamb &amp; His Bride</vt:lpstr>
      <vt:lpstr>Context</vt:lpstr>
      <vt:lpstr>The Marriage Of The Lamb &amp; His Bride</vt:lpstr>
      <vt:lpstr>The Consummation of Marriage Of The Lamb &amp; His Bride</vt:lpstr>
      <vt:lpstr>How Is This Holy City Described?</vt:lpstr>
      <vt:lpstr>How Is This Holy City Described?</vt:lpstr>
      <vt:lpstr>How Is This Holy City Described?</vt:lpstr>
      <vt:lpstr>How Is This Holy City Described?</vt:lpstr>
      <vt:lpstr>What If We’re Not Prepared?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Heaven Holds All To Me</dc:title>
  <dc:creator>Chris Simmons</dc:creator>
  <cp:lastModifiedBy>Chris Simmons</cp:lastModifiedBy>
  <cp:revision>9</cp:revision>
  <cp:lastPrinted>2023-01-08T14:13:15Z</cp:lastPrinted>
  <dcterms:created xsi:type="dcterms:W3CDTF">2022-12-29T00:25:48Z</dcterms:created>
  <dcterms:modified xsi:type="dcterms:W3CDTF">2023-03-23T18:40:09Z</dcterms:modified>
</cp:coreProperties>
</file>