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6"/>
  </p:notesMasterIdLst>
  <p:handoutMasterIdLst>
    <p:handoutMasterId r:id="rId17"/>
  </p:handoutMasterIdLst>
  <p:sldIdLst>
    <p:sldId id="257" r:id="rId5"/>
    <p:sldId id="258" r:id="rId6"/>
    <p:sldId id="287" r:id="rId7"/>
    <p:sldId id="285" r:id="rId8"/>
    <p:sldId id="268" r:id="rId9"/>
    <p:sldId id="282" r:id="rId10"/>
    <p:sldId id="269" r:id="rId11"/>
    <p:sldId id="281" r:id="rId12"/>
    <p:sldId id="270" r:id="rId13"/>
    <p:sldId id="271" r:id="rId14"/>
    <p:sldId id="288" r:id="rId1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1F"/>
    <a:srgbClr val="903163"/>
    <a:srgbClr val="E1E1E1"/>
    <a:srgbClr val="AA2C71"/>
    <a:srgbClr val="A62C6F"/>
    <a:srgbClr val="F9E7F1"/>
    <a:srgbClr val="852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293" autoAdjust="0"/>
  </p:normalViewPr>
  <p:slideViewPr>
    <p:cSldViewPr snapToGrid="0">
      <p:cViewPr varScale="1">
        <p:scale>
          <a:sx n="60" d="100"/>
          <a:sy n="60" d="100"/>
        </p:scale>
        <p:origin x="1056" y="60"/>
      </p:cViewPr>
      <p:guideLst/>
    </p:cSldViewPr>
  </p:slideViewPr>
  <p:outlineViewPr>
    <p:cViewPr>
      <p:scale>
        <a:sx n="33" d="100"/>
        <a:sy n="33" d="100"/>
      </p:scale>
      <p:origin x="0" y="-73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47746-62BF-DA2B-7F42-07A8388BFC78}"/>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3B6141A-0096-87B3-425B-745C2489870B}"/>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r>
              <a:rPr lang="en-US"/>
              <a:t>1/7/2024 am</a:t>
            </a:r>
          </a:p>
        </p:txBody>
      </p:sp>
      <p:sp>
        <p:nvSpPr>
          <p:cNvPr id="4" name="Footer Placeholder 3">
            <a:extLst>
              <a:ext uri="{FF2B5EF4-FFF2-40B4-BE49-F238E27FC236}">
                <a16:creationId xmlns:a16="http://schemas.microsoft.com/office/drawing/2014/main" id="{420DDC3E-C8BC-0FEB-43DA-6B5B4A8501BE}"/>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r>
              <a:rPr lang="en-US"/>
              <a:t>Where Are You - Learning From Biblical Examples</a:t>
            </a:r>
          </a:p>
        </p:txBody>
      </p:sp>
      <p:sp>
        <p:nvSpPr>
          <p:cNvPr id="5" name="Slide Number Placeholder 4">
            <a:extLst>
              <a:ext uri="{FF2B5EF4-FFF2-40B4-BE49-F238E27FC236}">
                <a16:creationId xmlns:a16="http://schemas.microsoft.com/office/drawing/2014/main" id="{9DCB6E1C-308B-1981-7DC2-69EB66209CA1}"/>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89456A43-72FC-4078-AA50-1CB9F431D98B}" type="slidenum">
              <a:rPr lang="en-US" smtClean="0"/>
              <a:t>‹#›</a:t>
            </a:fld>
            <a:endParaRPr lang="en-US"/>
          </a:p>
        </p:txBody>
      </p:sp>
    </p:spTree>
    <p:extLst>
      <p:ext uri="{BB962C8B-B14F-4D97-AF65-F5344CB8AC3E}">
        <p14:creationId xmlns:p14="http://schemas.microsoft.com/office/powerpoint/2010/main" val="6352219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18" tIns="47108" rIns="94218" bIns="47108" rtlCol="0"/>
          <a:lstStyle>
            <a:lvl1pPr algn="r">
              <a:defRPr sz="1200"/>
            </a:lvl1pPr>
          </a:lstStyle>
          <a:p>
            <a:r>
              <a:rPr lang="en-US"/>
              <a:t>1/7/2024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8" rIns="94218" bIns="47108"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8" rIns="94218" bIns="471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18" tIns="47108" rIns="94218" bIns="47108" rtlCol="0" anchor="b"/>
          <a:lstStyle>
            <a:lvl1pPr algn="l">
              <a:defRPr sz="1200"/>
            </a:lvl1pPr>
          </a:lstStyle>
          <a:p>
            <a:r>
              <a:rPr lang="en-US"/>
              <a:t>Where Are You - Learning From Biblical Examples</a:t>
            </a:r>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18" tIns="47108" rIns="94218" bIns="47108" rtlCol="0" anchor="b"/>
          <a:lstStyle>
            <a:lvl1pPr algn="r">
              <a:defRPr sz="1200"/>
            </a:lvl1pPr>
          </a:lstStyle>
          <a:p>
            <a:fld id="{012E1C88-3939-4832-BAAB-091D6FA96EB5}" type="slidenum">
              <a:rPr lang="en-US" smtClean="0"/>
              <a:t>‹#›</a:t>
            </a:fld>
            <a:endParaRPr lang="en-US"/>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2E1C88-3939-4832-BAAB-091D6FA96EB5}" type="slidenum">
              <a:rPr lang="en-US" smtClean="0"/>
              <a:t>1</a:t>
            </a:fld>
            <a:endParaRPr lang="en-US"/>
          </a:p>
        </p:txBody>
      </p:sp>
      <p:sp>
        <p:nvSpPr>
          <p:cNvPr id="5" name="Date Placeholder 4">
            <a:extLst>
              <a:ext uri="{FF2B5EF4-FFF2-40B4-BE49-F238E27FC236}">
                <a16:creationId xmlns:a16="http://schemas.microsoft.com/office/drawing/2014/main" id="{79BE17DF-BC11-3E51-7B2A-910D469681D4}"/>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80A434D9-F1B8-5415-C0EC-A9E722D32331}"/>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3747542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2"/>
            <a:r>
              <a:rPr lang="en-US" dirty="0"/>
              <a:t>Ever remember being separated from your parents?</a:t>
            </a:r>
            <a:endParaRPr lang="en-US" sz="1000" dirty="0"/>
          </a:p>
          <a:p>
            <a:pPr lvl="3"/>
            <a:r>
              <a:rPr lang="en-US" dirty="0"/>
              <a:t>The </a:t>
            </a:r>
            <a:r>
              <a:rPr lang="en-US" b="1" dirty="0"/>
              <a:t>panic, fear and despair</a:t>
            </a:r>
            <a:r>
              <a:rPr lang="en-US" dirty="0"/>
              <a:t>? Prodigal son. Luke 15:26</a:t>
            </a:r>
            <a:endParaRPr lang="en-US" sz="1000" dirty="0"/>
          </a:p>
          <a:p>
            <a:pPr lvl="4"/>
            <a:r>
              <a:rPr lang="en-US" i="1" dirty="0"/>
              <a:t>“Master, Master, we are perishing!”</a:t>
            </a:r>
            <a:r>
              <a:rPr lang="en-US" dirty="0"/>
              <a:t> Luke 8:24</a:t>
            </a:r>
            <a:endParaRPr lang="en-US" sz="1000" dirty="0"/>
          </a:p>
          <a:p>
            <a:pPr lvl="3"/>
            <a:r>
              <a:rPr lang="en-US" b="1" dirty="0"/>
              <a:t>Micky in the corn field</a:t>
            </a:r>
            <a:r>
              <a:rPr lang="en-US" dirty="0"/>
              <a:t>.</a:t>
            </a:r>
            <a:endParaRPr lang="en-US" sz="1000" dirty="0"/>
          </a:p>
          <a:p>
            <a:pPr lvl="3"/>
            <a:r>
              <a:rPr lang="en-US" dirty="0"/>
              <a:t>Separated from God – we should be scared!</a:t>
            </a:r>
            <a:endParaRPr lang="en-US" sz="1000" dirty="0"/>
          </a:p>
          <a:p>
            <a:pPr lvl="3"/>
            <a:r>
              <a:rPr lang="en-US" dirty="0"/>
              <a:t>Psalms 119:176 – </a:t>
            </a:r>
            <a:r>
              <a:rPr lang="en-US" i="1" dirty="0"/>
              <a:t>“I have gone astray like a lost sheep; seek Your servant…”</a:t>
            </a:r>
            <a:endParaRPr lang="en-US" sz="1000" dirty="0"/>
          </a:p>
          <a:p>
            <a:pPr lvl="3"/>
            <a:r>
              <a:rPr lang="en-US" dirty="0"/>
              <a:t>Ezekiel 34:16 – </a:t>
            </a:r>
            <a:r>
              <a:rPr lang="en-US" i="1" dirty="0"/>
              <a:t>“I will seek the lost, bring back the scattered…”</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10</a:t>
            </a:fld>
            <a:endParaRPr lang="en-US"/>
          </a:p>
        </p:txBody>
      </p:sp>
      <p:sp>
        <p:nvSpPr>
          <p:cNvPr id="5" name="Date Placeholder 4">
            <a:extLst>
              <a:ext uri="{FF2B5EF4-FFF2-40B4-BE49-F238E27FC236}">
                <a16:creationId xmlns:a16="http://schemas.microsoft.com/office/drawing/2014/main" id="{2919B839-49CD-4879-0842-F2AB4C470FDC}"/>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621FBC2F-F680-354C-BF77-9C62F05CEF18}"/>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56295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1"/>
            <a:r>
              <a:rPr lang="en-US" b="1" dirty="0"/>
              <a:t> </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11</a:t>
            </a:fld>
            <a:endParaRPr lang="en-US"/>
          </a:p>
        </p:txBody>
      </p:sp>
      <p:sp>
        <p:nvSpPr>
          <p:cNvPr id="5" name="Date Placeholder 4">
            <a:extLst>
              <a:ext uri="{FF2B5EF4-FFF2-40B4-BE49-F238E27FC236}">
                <a16:creationId xmlns:a16="http://schemas.microsoft.com/office/drawing/2014/main" id="{4AD95FC3-E014-3617-C341-1CE8B7918717}"/>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9187CA28-7CB9-B5B2-D260-06AA9DCDB04F}"/>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191192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sz="1400" dirty="0"/>
              <a:t>Job 34:21-24 - “For His eyes are upon the ways of a man, and He sees all his steps. 22 "There is no darkness or deep shadow where the workers of iniquity may hide themselves. 23 "For He does not need to consider a man further, That he should go before God in judgment. 24 "He breaks in pieces mighty men without inquiry, And sets others in their place. </a:t>
            </a:r>
          </a:p>
          <a:p>
            <a:pPr lvl="0"/>
            <a:r>
              <a:rPr lang="en-US" sz="1400" dirty="0"/>
              <a:t>Proverbs 15:3 (“</a:t>
            </a:r>
            <a:r>
              <a:rPr lang="en-US" sz="1400" i="1" dirty="0"/>
              <a:t>the eyes of the Lord are in every place, watching the evil and the good</a:t>
            </a:r>
            <a:r>
              <a:rPr lang="en-US" sz="1400" dirty="0"/>
              <a:t>”)</a:t>
            </a:r>
          </a:p>
          <a:p>
            <a:pPr lvl="0"/>
            <a:r>
              <a:rPr lang="en-US" sz="1400" dirty="0"/>
              <a:t>Proverbs 5:21 (“</a:t>
            </a:r>
            <a:r>
              <a:rPr lang="en-US" sz="1400" i="1" dirty="0"/>
              <a:t>For the ways of a man are before the eyes of the Lord, and He watches all his paths</a:t>
            </a:r>
            <a:r>
              <a:rPr lang="en-US" sz="1400" dirty="0"/>
              <a:t>.”)</a:t>
            </a:r>
          </a:p>
          <a:p>
            <a:pPr lvl="0"/>
            <a:r>
              <a:rPr lang="en-US" sz="1400" dirty="0"/>
              <a:t>Psalms 139:8; Indeed, </a:t>
            </a:r>
            <a:r>
              <a:rPr lang="en-US" sz="1400" i="1" dirty="0"/>
              <a:t>“Where can I go from Your Spirit? Or where can I flee from Your presence?”</a:t>
            </a:r>
            <a:r>
              <a:rPr lang="en-US" sz="1400" dirty="0"/>
              <a:t> </a:t>
            </a:r>
          </a:p>
          <a:p>
            <a:r>
              <a:rPr lang="en-US" sz="1400" dirty="0"/>
              <a:t>Heb 4:13 - “And there is no creature hidden from His sight, but all things are open and laid bare to the eyes of Him with whom we have to do. </a:t>
            </a:r>
          </a:p>
          <a:p>
            <a:endParaRPr lang="en-US" dirty="0"/>
          </a:p>
          <a:p>
            <a:pPr defTabSz="924641"/>
            <a:r>
              <a:rPr lang="en-US" sz="1400" b="1" dirty="0">
                <a:latin typeface="Calibri" panose="020F0502020204030204" pitchFamily="34" charset="0"/>
                <a:ea typeface="Calibri" panose="020F0502020204030204" pitchFamily="34" charset="0"/>
                <a:cs typeface="Times New Roman" panose="02020603050405020304" pitchFamily="18" charset="0"/>
              </a:rPr>
              <a:t>How do we try to hide? </a:t>
            </a:r>
            <a:r>
              <a:rPr lang="en-US" dirty="0">
                <a:latin typeface="Calibri" panose="020F0502020204030204" pitchFamily="34" charset="0"/>
                <a:ea typeface="Calibri" panose="020F0502020204030204" pitchFamily="34" charset="0"/>
                <a:cs typeface="Times New Roman" panose="02020603050405020304" pitchFamily="18" charset="0"/>
              </a:rPr>
              <a:t>(Job 31:33; Psalms 94:7; Isaiah 29:15)</a:t>
            </a:r>
          </a:p>
          <a:p>
            <a:r>
              <a:rPr lang="en-US" sz="1400" dirty="0"/>
              <a:t>Job 31:33 - Job asked, “Have I covered my transgressions like Adam, By hiding my iniquity in my bosom.” </a:t>
            </a:r>
          </a:p>
          <a:p>
            <a:r>
              <a:rPr lang="en-US" sz="1400" dirty="0"/>
              <a:t>Ps 94:7 - “They have said, "The Lord does not see, Nor does the God of Jacob pay heed." </a:t>
            </a:r>
          </a:p>
          <a:p>
            <a:r>
              <a:rPr lang="en-US" sz="1400" dirty="0"/>
              <a:t>Isa 29:15 - “Woe to those who deeply hide their plans from the Lord, And whose deeds are done in a dark place, And they say, "Who sees us?" or "Who knows us?" </a:t>
            </a:r>
          </a:p>
          <a:p>
            <a:endParaRPr lang="en-US" sz="1400" dirty="0"/>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012E1C88-3939-4832-BAAB-091D6FA96EB5}" type="slidenum">
              <a:rPr lang="en-US" smtClean="0"/>
              <a:t>2</a:t>
            </a:fld>
            <a:endParaRPr lang="en-US"/>
          </a:p>
        </p:txBody>
      </p:sp>
      <p:sp>
        <p:nvSpPr>
          <p:cNvPr id="5" name="Date Placeholder 4">
            <a:extLst>
              <a:ext uri="{FF2B5EF4-FFF2-40B4-BE49-F238E27FC236}">
                <a16:creationId xmlns:a16="http://schemas.microsoft.com/office/drawing/2014/main" id="{C5D4DC5D-1CCD-8DCE-2C65-8EEDADEBFECE}"/>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353ABEB5-682F-8A4A-7B33-B49B0E556723}"/>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373510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sz="1400" dirty="0"/>
              <a:t>Job 34:21-24 - “For His eyes are upon the ways of a man, and He sees all his steps. 22 "There is no darkness or deep shadow where the workers of iniquity may hide themselves. 23 "For He does not need to consider a man further, That he should go before God in judgment. 24 "He breaks in pieces mighty men without inquiry, And sets others in their place. </a:t>
            </a:r>
          </a:p>
          <a:p>
            <a:pPr lvl="0"/>
            <a:r>
              <a:rPr lang="en-US" sz="1400" dirty="0"/>
              <a:t>Proverbs 15:3 (“</a:t>
            </a:r>
            <a:r>
              <a:rPr lang="en-US" sz="1400" i="1" dirty="0"/>
              <a:t>the eyes of the Lord are in every place, watching the evil and the good</a:t>
            </a:r>
            <a:r>
              <a:rPr lang="en-US" sz="1400" dirty="0"/>
              <a:t>”)</a:t>
            </a:r>
          </a:p>
          <a:p>
            <a:pPr lvl="0"/>
            <a:r>
              <a:rPr lang="en-US" sz="1400" dirty="0"/>
              <a:t>Proverbs 5:21 (“</a:t>
            </a:r>
            <a:r>
              <a:rPr lang="en-US" sz="1400" i="1" dirty="0"/>
              <a:t>For the ways of a man are before the eyes of the Lord, and He watches all his paths</a:t>
            </a:r>
            <a:r>
              <a:rPr lang="en-US" sz="1400" dirty="0"/>
              <a:t>.”)</a:t>
            </a:r>
          </a:p>
          <a:p>
            <a:pPr lvl="0"/>
            <a:r>
              <a:rPr lang="en-US" sz="1400" dirty="0"/>
              <a:t>Psalms 139:8; Indeed, </a:t>
            </a:r>
            <a:r>
              <a:rPr lang="en-US" sz="1400" i="1" dirty="0"/>
              <a:t>“Where can I go from Your Spirit? Or where can I flee from Your presence?”</a:t>
            </a:r>
            <a:r>
              <a:rPr lang="en-US" sz="1400" dirty="0"/>
              <a:t> </a:t>
            </a:r>
          </a:p>
          <a:p>
            <a:r>
              <a:rPr lang="en-US" sz="1400" dirty="0"/>
              <a:t>Heb 4:13 - “And there is no creature hidden from His sight, but all things are open and laid bare to the eyes of Him with whom we have to do. </a:t>
            </a:r>
          </a:p>
          <a:p>
            <a:endParaRPr lang="en-US" dirty="0"/>
          </a:p>
          <a:p>
            <a:pPr defTabSz="924641">
              <a:defRPr/>
            </a:pPr>
            <a:r>
              <a:rPr lang="en-US" sz="1400" b="1" dirty="0">
                <a:latin typeface="Calibri" panose="020F0502020204030204" pitchFamily="34" charset="0"/>
                <a:ea typeface="Calibri" panose="020F0502020204030204" pitchFamily="34" charset="0"/>
                <a:cs typeface="Times New Roman" panose="02020603050405020304" pitchFamily="18" charset="0"/>
              </a:rPr>
              <a:t>How do we try to hide? </a:t>
            </a:r>
            <a:r>
              <a:rPr lang="en-US" dirty="0">
                <a:latin typeface="Calibri" panose="020F0502020204030204" pitchFamily="34" charset="0"/>
                <a:ea typeface="Calibri" panose="020F0502020204030204" pitchFamily="34" charset="0"/>
                <a:cs typeface="Times New Roman" panose="02020603050405020304" pitchFamily="18" charset="0"/>
              </a:rPr>
              <a:t>(Job 31:33; Psalms 94:7; Isaiah 29:15)</a:t>
            </a:r>
          </a:p>
          <a:p>
            <a:r>
              <a:rPr lang="en-US" sz="1400" dirty="0"/>
              <a:t>Job 31:33 - Job asked, “Have I covered my transgressions like Adam, By hiding my iniquity in my bosom.” </a:t>
            </a:r>
          </a:p>
          <a:p>
            <a:r>
              <a:rPr lang="en-US" sz="1400" dirty="0"/>
              <a:t>Ps 94:7 - “They have said, "The Lord does not see, Nor does the God of Jacob pay heed." </a:t>
            </a:r>
          </a:p>
          <a:p>
            <a:r>
              <a:rPr lang="en-US" sz="1400" dirty="0"/>
              <a:t>Isa 29:15 - “Woe to those who deeply hide their plans from the Lord, And whose deeds are done in a dark place, And they say, "Who sees us?" or "Who knows us?" </a:t>
            </a:r>
          </a:p>
          <a:p>
            <a:endParaRPr lang="en-US" sz="1400" dirty="0"/>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012E1C88-3939-4832-BAAB-091D6FA96EB5}" type="slidenum">
              <a:rPr lang="en-US" smtClean="0"/>
              <a:t>3</a:t>
            </a:fld>
            <a:endParaRPr lang="en-US"/>
          </a:p>
        </p:txBody>
      </p:sp>
      <p:sp>
        <p:nvSpPr>
          <p:cNvPr id="5" name="Date Placeholder 4">
            <a:extLst>
              <a:ext uri="{FF2B5EF4-FFF2-40B4-BE49-F238E27FC236}">
                <a16:creationId xmlns:a16="http://schemas.microsoft.com/office/drawing/2014/main" id="{F1D2E511-173E-828F-92C1-16990F3D334F}"/>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90B563CA-D248-0936-5ACD-92CC21AB8027}"/>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161209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sz="1300" b="1" dirty="0"/>
              <a:t>Lot - lesson - though we might not participate in the sin, have we grown fond of this world? Have we lost respect for God’s warnings? </a:t>
            </a:r>
          </a:p>
          <a:p>
            <a:pPr lvl="0"/>
            <a:r>
              <a:rPr lang="en-US" sz="1300" b="1" dirty="0"/>
              <a:t>Esau - where he was </a:t>
            </a:r>
            <a:r>
              <a:rPr lang="en-US" sz="1300" b="1" dirty="0" err="1"/>
              <a:t>was</a:t>
            </a:r>
            <a:r>
              <a:rPr lang="en-US" sz="1300" b="1" dirty="0"/>
              <a:t> in a state of regret over his prior decision… much as the “rich man” in Luke 16 having chose the temporal over the eternal.</a:t>
            </a:r>
          </a:p>
          <a:p>
            <a:pPr lvl="0"/>
            <a:r>
              <a:rPr lang="en-US" sz="1300" b="1" dirty="0"/>
              <a:t>Balaam - between a rock and a hard place because he refused to submit to God’s instructions. Numbers 22:12, “Do not go with them…”</a:t>
            </a:r>
          </a:p>
          <a:p>
            <a:pPr lvl="0"/>
            <a:r>
              <a:rPr lang="en-US" sz="1300" b="1" dirty="0"/>
              <a:t>Jonah</a:t>
            </a:r>
            <a:r>
              <a:rPr lang="en-US" sz="1300" dirty="0"/>
              <a:t> – (1:3) “Jonah rose up to flee… from the presence of the Lord”.</a:t>
            </a:r>
          </a:p>
          <a:p>
            <a:pPr lvl="1"/>
            <a:r>
              <a:rPr lang="en-US" sz="1300" dirty="0"/>
              <a:t>Where are you Jonah? Asleep in the hold of a ship running away from God.</a:t>
            </a:r>
          </a:p>
          <a:p>
            <a:pPr lvl="1"/>
            <a:r>
              <a:rPr lang="en-US" sz="1300" dirty="0"/>
              <a:t>Later he found himself in Nineveh – where God had sent him.</a:t>
            </a:r>
          </a:p>
          <a:p>
            <a:pPr defTabSz="942170">
              <a:defRPr/>
            </a:pPr>
            <a:r>
              <a:rPr lang="en-US" sz="1300" b="1" dirty="0"/>
              <a:t>Elijah</a:t>
            </a:r>
          </a:p>
          <a:p>
            <a:pPr defTabSz="942170">
              <a:defRPr/>
            </a:pPr>
            <a:r>
              <a:rPr lang="en-US" sz="1300" dirty="0"/>
              <a:t>Where are you? “Lodging” in a cave having run away from Jezebel – like Jonah – wishing he could die. He felt that </a:t>
            </a:r>
            <a:r>
              <a:rPr lang="en-US" sz="1300" i="1" dirty="0"/>
              <a:t>“I have been very zealous for the Lord, the God of Hosts… and I alone am left, and they seek my life to take it away.</a:t>
            </a:r>
            <a:r>
              <a:rPr lang="en-US" sz="1300" dirty="0"/>
              <a:t>” </a:t>
            </a:r>
          </a:p>
          <a:p>
            <a:pPr lvl="0"/>
            <a:r>
              <a:rPr lang="en-US" sz="1300" b="1" dirty="0"/>
              <a:t>The ten lepers</a:t>
            </a:r>
            <a:r>
              <a:rPr lang="en-US" sz="1300" dirty="0"/>
              <a:t> – Luke 17:11-19 – </a:t>
            </a:r>
            <a:r>
              <a:rPr lang="en-US" sz="1300" i="1" dirty="0"/>
              <a:t>“Were there not ten cleansed? But the nine – </a:t>
            </a:r>
            <a:r>
              <a:rPr lang="en-US" sz="1300" b="1" i="1" dirty="0"/>
              <a:t>where are they</a:t>
            </a:r>
            <a:r>
              <a:rPr lang="en-US" sz="1300" i="1" dirty="0"/>
              <a:t>”</a:t>
            </a:r>
            <a:endParaRPr lang="en-US" sz="1300" dirty="0"/>
          </a:p>
          <a:p>
            <a:pPr lvl="1"/>
            <a:r>
              <a:rPr lang="en-US" sz="1300" b="1" dirty="0"/>
              <a:t>Are we simply doing our own thing?</a:t>
            </a:r>
            <a:r>
              <a:rPr lang="en-US" sz="1300" dirty="0"/>
              <a:t> Going on with life as though it were no big deal. There was no “return” given.</a:t>
            </a:r>
          </a:p>
          <a:p>
            <a:pPr lvl="1"/>
            <a:r>
              <a:rPr lang="en-US" sz="1300" b="1" dirty="0"/>
              <a:t>When we fail to worship and praise God –</a:t>
            </a:r>
            <a:r>
              <a:rPr lang="en-US" sz="1300" dirty="0"/>
              <a:t> is He asking, “where are you”? In God’s words, “did I not heal you and forgive you?”</a:t>
            </a:r>
          </a:p>
          <a:p>
            <a:pPr defTabSz="942170">
              <a:defRPr/>
            </a:pPr>
            <a:endParaRPr lang="en-US" sz="1300" dirty="0"/>
          </a:p>
          <a:p>
            <a:pPr defTabSz="942170">
              <a:defRPr/>
            </a:pPr>
            <a:r>
              <a:rPr lang="en-US" sz="1300" dirty="0"/>
              <a:t>The seven tribes: </a:t>
            </a:r>
          </a:p>
          <a:p>
            <a:pPr defTabSz="942170">
              <a:defRPr/>
            </a:pPr>
            <a:r>
              <a:rPr lang="en-US" sz="1300" dirty="0">
                <a:latin typeface="Calibri" panose="020F0502020204030204" pitchFamily="34" charset="0"/>
                <a:ea typeface="Calibri" panose="020F0502020204030204" pitchFamily="34" charset="0"/>
                <a:cs typeface="Times New Roman" panose="02020603050405020304" pitchFamily="18" charset="0"/>
              </a:rPr>
              <a:t>“</a:t>
            </a:r>
            <a:r>
              <a:rPr lang="en-US" sz="1300" i="1" dirty="0">
                <a:latin typeface="Calibri" panose="020F0502020204030204" pitchFamily="34" charset="0"/>
                <a:ea typeface="Calibri" panose="020F0502020204030204" pitchFamily="34" charset="0"/>
                <a:cs typeface="Times New Roman" panose="02020603050405020304" pitchFamily="18" charset="0"/>
              </a:rPr>
              <a:t>How long will you </a:t>
            </a:r>
            <a:r>
              <a:rPr lang="en-US" sz="1300" b="1" i="1" dirty="0">
                <a:latin typeface="Calibri" panose="020F0502020204030204" pitchFamily="34" charset="0"/>
                <a:ea typeface="Calibri" panose="020F0502020204030204" pitchFamily="34" charset="0"/>
                <a:cs typeface="Times New Roman" panose="02020603050405020304" pitchFamily="18" charset="0"/>
              </a:rPr>
              <a:t>put off</a:t>
            </a:r>
            <a:r>
              <a:rPr lang="en-US" sz="1300" dirty="0">
                <a:latin typeface="Calibri" panose="020F0502020204030204" pitchFamily="34" charset="0"/>
                <a:ea typeface="Calibri" panose="020F0502020204030204" pitchFamily="34" charset="0"/>
                <a:cs typeface="Times New Roman" panose="02020603050405020304" pitchFamily="18" charset="0"/>
              </a:rPr>
              <a:t> (“</a:t>
            </a:r>
            <a:r>
              <a:rPr lang="en-US" sz="1300" i="1" dirty="0">
                <a:latin typeface="Calibri" panose="020F0502020204030204" pitchFamily="34" charset="0"/>
                <a:ea typeface="Calibri" panose="020F0502020204030204" pitchFamily="34" charset="0"/>
                <a:cs typeface="Times New Roman" panose="02020603050405020304" pitchFamily="18" charset="0"/>
              </a:rPr>
              <a:t>neglect</a:t>
            </a:r>
            <a:r>
              <a:rPr lang="en-US" sz="1300" dirty="0">
                <a:latin typeface="Calibri" panose="020F0502020204030204" pitchFamily="34" charset="0"/>
                <a:ea typeface="Calibri" panose="020F0502020204030204" pitchFamily="34" charset="0"/>
                <a:cs typeface="Times New Roman" panose="02020603050405020304" pitchFamily="18" charset="0"/>
              </a:rPr>
              <a:t>” (NKJV), “</a:t>
            </a:r>
            <a:r>
              <a:rPr lang="en-US" sz="1300" i="1" dirty="0">
                <a:latin typeface="Calibri" panose="020F0502020204030204" pitchFamily="34" charset="0"/>
                <a:ea typeface="Calibri" panose="020F0502020204030204" pitchFamily="34" charset="0"/>
                <a:cs typeface="Times New Roman" panose="02020603050405020304" pitchFamily="18" charset="0"/>
              </a:rPr>
              <a:t>are you slack</a:t>
            </a:r>
            <a:r>
              <a:rPr lang="en-US" sz="1300" dirty="0">
                <a:latin typeface="Calibri" panose="020F0502020204030204" pitchFamily="34" charset="0"/>
                <a:ea typeface="Calibri" panose="020F0502020204030204" pitchFamily="34" charset="0"/>
                <a:cs typeface="Times New Roman" panose="02020603050405020304" pitchFamily="18" charset="0"/>
              </a:rPr>
              <a:t>” (KJV, ASV) entering to take possession?” The idea is that they had let </a:t>
            </a:r>
            <a:r>
              <a:rPr lang="en-US" sz="1300" b="1" dirty="0">
                <a:latin typeface="Calibri" panose="020F0502020204030204" pitchFamily="34" charset="0"/>
                <a:ea typeface="Calibri" panose="020F0502020204030204" pitchFamily="34" charset="0"/>
                <a:cs typeface="Times New Roman" panose="02020603050405020304" pitchFamily="18" charset="0"/>
              </a:rPr>
              <a:t>the idea “drop” or “abandoned” it</a:t>
            </a:r>
            <a:r>
              <a:rPr lang="en-US" sz="1300" dirty="0">
                <a:latin typeface="Calibri" panose="020F0502020204030204" pitchFamily="34" charset="0"/>
                <a:ea typeface="Calibri" panose="020F0502020204030204" pitchFamily="34" charset="0"/>
                <a:cs typeface="Times New Roman" panose="02020603050405020304" pitchFamily="18" charset="0"/>
              </a:rPr>
              <a:t>.  It means to </a:t>
            </a:r>
            <a:r>
              <a:rPr lang="en-US" sz="1300" b="1" dirty="0">
                <a:latin typeface="Calibri" panose="020F0502020204030204" pitchFamily="34" charset="0"/>
                <a:ea typeface="Calibri" panose="020F0502020204030204" pitchFamily="34" charset="0"/>
                <a:cs typeface="Times New Roman" panose="02020603050405020304" pitchFamily="18" charset="0"/>
              </a:rPr>
              <a:t>“sink or relax”; “go idle” or “refrain”</a:t>
            </a:r>
            <a:r>
              <a:rPr lang="en-US" sz="1300" dirty="0">
                <a:latin typeface="Calibri" panose="020F0502020204030204" pitchFamily="34" charset="0"/>
                <a:ea typeface="Calibri" panose="020F0502020204030204" pitchFamily="34" charset="0"/>
                <a:cs typeface="Times New Roman" panose="02020603050405020304" pitchFamily="18" charset="0"/>
              </a:rPr>
              <a:t>. </a:t>
            </a:r>
          </a:p>
          <a:p>
            <a:pPr defTabSz="942170">
              <a:defRPr/>
            </a:pPr>
            <a:endParaRPr lang="en-US" dirty="0"/>
          </a:p>
        </p:txBody>
      </p:sp>
      <p:sp>
        <p:nvSpPr>
          <p:cNvPr id="4" name="Slide Number Placeholder 3"/>
          <p:cNvSpPr>
            <a:spLocks noGrp="1"/>
          </p:cNvSpPr>
          <p:nvPr>
            <p:ph type="sldNum" sz="quarter" idx="5"/>
          </p:nvPr>
        </p:nvSpPr>
        <p:spPr/>
        <p:txBody>
          <a:bodyPr/>
          <a:lstStyle/>
          <a:p>
            <a:fld id="{012E1C88-3939-4832-BAAB-091D6FA96EB5}" type="slidenum">
              <a:rPr lang="en-US" smtClean="0"/>
              <a:t>4</a:t>
            </a:fld>
            <a:endParaRPr lang="en-US"/>
          </a:p>
        </p:txBody>
      </p:sp>
      <p:sp>
        <p:nvSpPr>
          <p:cNvPr id="5" name="Date Placeholder 4">
            <a:extLst>
              <a:ext uri="{FF2B5EF4-FFF2-40B4-BE49-F238E27FC236}">
                <a16:creationId xmlns:a16="http://schemas.microsoft.com/office/drawing/2014/main" id="{7DB7F905-9690-DB5E-0B64-0FD652C19E87}"/>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71410E94-BDB9-AF8E-9560-012B809C4742}"/>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271201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b="1" dirty="0"/>
              <a:t>Jonah</a:t>
            </a:r>
            <a:r>
              <a:rPr lang="en-US" dirty="0"/>
              <a:t> – (1:3) “Jonah rose up to flee… from the presence of the Lord”.</a:t>
            </a:r>
            <a:endParaRPr lang="en-US" sz="1000" dirty="0"/>
          </a:p>
          <a:p>
            <a:pPr lvl="1"/>
            <a:r>
              <a:rPr lang="en-US" dirty="0"/>
              <a:t>Where are you Jonah? Asleep in the hold of a ship running away from God.</a:t>
            </a:r>
            <a:endParaRPr lang="en-US" sz="1000" dirty="0"/>
          </a:p>
          <a:p>
            <a:pPr lvl="1"/>
            <a:r>
              <a:rPr lang="en-US" dirty="0"/>
              <a:t>Later he found himself in Nineveh – where God had sent him.</a:t>
            </a:r>
          </a:p>
          <a:p>
            <a:pPr defTabSz="942170">
              <a:defRPr/>
            </a:pPr>
            <a:r>
              <a:rPr lang="en-US" b="1" dirty="0"/>
              <a:t>Elijah</a:t>
            </a:r>
          </a:p>
          <a:p>
            <a:pPr defTabSz="942170">
              <a:defRPr/>
            </a:pPr>
            <a:r>
              <a:rPr lang="en-US" dirty="0"/>
              <a:t>Where are you? “Lodging” in a cave having run away from Jezebel – like Jonah – wishing he could die. He felt that </a:t>
            </a:r>
            <a:r>
              <a:rPr lang="en-US" i="1" dirty="0"/>
              <a:t>“I have been very zealous for the Lord, the God of Hosts… and I alone am left, and they seek my life to take it away.</a:t>
            </a:r>
            <a:r>
              <a:rPr lang="en-US" dirty="0"/>
              <a:t>” </a:t>
            </a:r>
          </a:p>
          <a:p>
            <a:pPr lvl="0"/>
            <a:r>
              <a:rPr lang="en-US" b="1" dirty="0"/>
              <a:t>The ten lepers</a:t>
            </a:r>
            <a:r>
              <a:rPr lang="en-US" dirty="0"/>
              <a:t> – Luke 17:11-19 – </a:t>
            </a:r>
            <a:r>
              <a:rPr lang="en-US" i="1" dirty="0"/>
              <a:t>“Were there not ten cleansed? But the nine – </a:t>
            </a:r>
            <a:r>
              <a:rPr lang="en-US" b="1" i="1" dirty="0"/>
              <a:t>where are they</a:t>
            </a:r>
            <a:r>
              <a:rPr lang="en-US" i="1" dirty="0"/>
              <a:t>”</a:t>
            </a:r>
            <a:endParaRPr lang="en-US" sz="1000" dirty="0"/>
          </a:p>
          <a:p>
            <a:pPr lvl="1"/>
            <a:r>
              <a:rPr lang="en-US" b="1" dirty="0"/>
              <a:t>Are we simply doing our own thing?</a:t>
            </a:r>
            <a:r>
              <a:rPr lang="en-US" dirty="0"/>
              <a:t> Going on with life as though it were no big deal. There was no “return” given.</a:t>
            </a:r>
            <a:endParaRPr lang="en-US" sz="1000" dirty="0"/>
          </a:p>
          <a:p>
            <a:pPr lvl="1"/>
            <a:r>
              <a:rPr lang="en-US" b="1" dirty="0"/>
              <a:t>When we fail to worship and praise God –</a:t>
            </a:r>
            <a:r>
              <a:rPr lang="en-US" dirty="0"/>
              <a:t> is He asking, “where are you”? In God’s words, “did I not heal you and forgive you?”</a:t>
            </a:r>
            <a:endParaRPr lang="en-US" sz="1000" dirty="0"/>
          </a:p>
          <a:p>
            <a:pPr defTabSz="942170">
              <a:defRPr/>
            </a:pPr>
            <a:endParaRPr lang="en-US" dirty="0"/>
          </a:p>
          <a:p>
            <a:pPr defTabSz="942170">
              <a:defRPr/>
            </a:pPr>
            <a:endParaRPr lang="en-US"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5</a:t>
            </a:fld>
            <a:endParaRPr lang="en-US"/>
          </a:p>
        </p:txBody>
      </p:sp>
      <p:sp>
        <p:nvSpPr>
          <p:cNvPr id="5" name="Date Placeholder 4">
            <a:extLst>
              <a:ext uri="{FF2B5EF4-FFF2-40B4-BE49-F238E27FC236}">
                <a16:creationId xmlns:a16="http://schemas.microsoft.com/office/drawing/2014/main" id="{5DDB2856-6B5B-8DBE-50BD-96DCD54058BC}"/>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AE0181AC-3458-6A60-C00D-1B7D8C94313A}"/>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2280842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b="1" dirty="0"/>
              <a:t>Jonah</a:t>
            </a:r>
            <a:r>
              <a:rPr lang="en-US" dirty="0"/>
              <a:t> – (1:3) “Jonah rose up to flee… from the presence of the Lord”.</a:t>
            </a:r>
            <a:endParaRPr lang="en-US" sz="1000" dirty="0"/>
          </a:p>
          <a:p>
            <a:pPr lvl="1"/>
            <a:r>
              <a:rPr lang="en-US" dirty="0"/>
              <a:t>Where are you Jonah? Asleep in the hold of a ship running away from God.</a:t>
            </a:r>
            <a:endParaRPr lang="en-US" sz="1000" dirty="0"/>
          </a:p>
          <a:p>
            <a:pPr lvl="1"/>
            <a:r>
              <a:rPr lang="en-US" dirty="0"/>
              <a:t>Later he found himself in Nineveh – where God had sent him.</a:t>
            </a:r>
          </a:p>
          <a:p>
            <a:pPr defTabSz="942170">
              <a:defRPr/>
            </a:pPr>
            <a:r>
              <a:rPr lang="en-US" b="1" dirty="0"/>
              <a:t>Elijah</a:t>
            </a:r>
          </a:p>
          <a:p>
            <a:pPr defTabSz="942170">
              <a:defRPr/>
            </a:pPr>
            <a:r>
              <a:rPr lang="en-US" dirty="0"/>
              <a:t>Where are you? “Lodging” in a cave having run away from Jezebel – like Jonah – wishing he could die. He felt that </a:t>
            </a:r>
            <a:r>
              <a:rPr lang="en-US" i="1" dirty="0"/>
              <a:t>“I have been very zealous for the Lord, the God of Hosts… and I alone am left, and they seek my life to take it away.</a:t>
            </a:r>
            <a:r>
              <a:rPr lang="en-US" dirty="0"/>
              <a:t>” </a:t>
            </a:r>
          </a:p>
          <a:p>
            <a:pPr lvl="0"/>
            <a:r>
              <a:rPr lang="en-US" b="1" dirty="0"/>
              <a:t>The ten lepers</a:t>
            </a:r>
            <a:r>
              <a:rPr lang="en-US" dirty="0"/>
              <a:t> – Luke 17:11-19 – </a:t>
            </a:r>
            <a:r>
              <a:rPr lang="en-US" i="1" dirty="0"/>
              <a:t>“Were there not ten cleansed? But the nine – </a:t>
            </a:r>
            <a:r>
              <a:rPr lang="en-US" b="1" i="1" dirty="0"/>
              <a:t>where are they</a:t>
            </a:r>
            <a:r>
              <a:rPr lang="en-US" i="1" dirty="0"/>
              <a:t>”</a:t>
            </a:r>
            <a:endParaRPr lang="en-US" sz="1000" dirty="0"/>
          </a:p>
          <a:p>
            <a:pPr lvl="1"/>
            <a:r>
              <a:rPr lang="en-US" b="1" dirty="0"/>
              <a:t>Are we simply doing our own thing?</a:t>
            </a:r>
            <a:r>
              <a:rPr lang="en-US" dirty="0"/>
              <a:t> Going on with life as though it were no big deal. There was no “return” given.</a:t>
            </a:r>
            <a:endParaRPr lang="en-US" sz="1000" dirty="0"/>
          </a:p>
          <a:p>
            <a:pPr lvl="1"/>
            <a:r>
              <a:rPr lang="en-US" b="1" dirty="0"/>
              <a:t>When we fail to worship and praise God –</a:t>
            </a:r>
            <a:r>
              <a:rPr lang="en-US" dirty="0"/>
              <a:t> is He asking, “where are you”? In God’s words, “did I not heal you and forgive you?”</a:t>
            </a:r>
            <a:endParaRPr lang="en-US" sz="1000" dirty="0"/>
          </a:p>
          <a:p>
            <a:pPr defTabSz="942170">
              <a:defRPr/>
            </a:pPr>
            <a:endParaRPr lang="en-US" dirty="0"/>
          </a:p>
          <a:p>
            <a:pPr defTabSz="942170">
              <a:defRPr/>
            </a:pPr>
            <a:endParaRPr lang="en-US"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6</a:t>
            </a:fld>
            <a:endParaRPr lang="en-US"/>
          </a:p>
        </p:txBody>
      </p:sp>
      <p:sp>
        <p:nvSpPr>
          <p:cNvPr id="5" name="Date Placeholder 4">
            <a:extLst>
              <a:ext uri="{FF2B5EF4-FFF2-40B4-BE49-F238E27FC236}">
                <a16:creationId xmlns:a16="http://schemas.microsoft.com/office/drawing/2014/main" id="{5424719E-CA1A-48D6-6A7B-3EC185A5FB72}"/>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C9D328F1-9C3F-CCDB-1BCA-CEF7F627021F}"/>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157733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r>
              <a:rPr lang="en-US" sz="1000" dirty="0"/>
              <a:t>Parents sometimes ask their children (teens); “what’s going on in that head of yours”? </a:t>
            </a:r>
          </a:p>
          <a:p>
            <a:pPr lvl="0"/>
            <a:endParaRPr lang="en-US" sz="1000" dirty="0"/>
          </a:p>
          <a:p>
            <a:pPr lvl="0"/>
            <a:r>
              <a:rPr lang="en-US" sz="1300" dirty="0"/>
              <a:t>Ps 94:7-12</a:t>
            </a:r>
          </a:p>
          <a:p>
            <a:pPr lvl="0"/>
            <a:r>
              <a:rPr lang="en-US" sz="1300" dirty="0"/>
              <a:t>They have said, "The Lord does not </a:t>
            </a:r>
            <a:r>
              <a:rPr lang="en-US" sz="1300" dirty="0" err="1"/>
              <a:t>see,Nor</a:t>
            </a:r>
            <a:r>
              <a:rPr lang="en-US" sz="1300" dirty="0"/>
              <a:t> does the God of Jacob pay heed." </a:t>
            </a:r>
          </a:p>
          <a:p>
            <a:pPr lvl="0"/>
            <a:r>
              <a:rPr lang="en-US" sz="1300" dirty="0"/>
              <a:t>8 Pay heed, you senseless among the </a:t>
            </a:r>
            <a:r>
              <a:rPr lang="en-US" sz="1300" dirty="0" err="1"/>
              <a:t>people;And</a:t>
            </a:r>
            <a:r>
              <a:rPr lang="en-US" sz="1300" dirty="0"/>
              <a:t> when will you understand, stupid ones? 9 He who planted the ear, does He not </a:t>
            </a:r>
            <a:r>
              <a:rPr lang="en-US" sz="1300" dirty="0" err="1"/>
              <a:t>hear?He</a:t>
            </a:r>
            <a:r>
              <a:rPr lang="en-US" sz="1300" dirty="0"/>
              <a:t> who formed the eye, does He not see? 10 He who chastens the nations, will He not </a:t>
            </a:r>
            <a:r>
              <a:rPr lang="en-US" sz="1300" dirty="0" err="1"/>
              <a:t>rebuke,Even</a:t>
            </a:r>
            <a:r>
              <a:rPr lang="en-US" sz="1300" dirty="0"/>
              <a:t> He who teaches man knowledge? 11 The Lord knows the thoughts of </a:t>
            </a:r>
            <a:r>
              <a:rPr lang="en-US" sz="1300" dirty="0" err="1"/>
              <a:t>man,That</a:t>
            </a:r>
            <a:r>
              <a:rPr lang="en-US" sz="1300" dirty="0"/>
              <a:t> they are a mere breath. </a:t>
            </a:r>
          </a:p>
          <a:p>
            <a:pPr lvl="0"/>
            <a:r>
              <a:rPr lang="en-US" sz="1300" dirty="0"/>
              <a:t>12 Blessed is the man whom You chasten, O </a:t>
            </a:r>
            <a:r>
              <a:rPr lang="en-US" sz="1300" dirty="0" err="1"/>
              <a:t>Lord,And</a:t>
            </a:r>
            <a:r>
              <a:rPr lang="en-US" sz="1300" dirty="0"/>
              <a:t> whom You teach out of Your law; </a:t>
            </a:r>
          </a:p>
          <a:p>
            <a:pPr lvl="0"/>
            <a:endParaRPr lang="en-US" sz="1300" dirty="0"/>
          </a:p>
          <a:p>
            <a:pPr lvl="0"/>
            <a:endParaRPr lang="en-US" sz="1300" dirty="0"/>
          </a:p>
        </p:txBody>
      </p:sp>
      <p:sp>
        <p:nvSpPr>
          <p:cNvPr id="4" name="Slide Number Placeholder 3"/>
          <p:cNvSpPr>
            <a:spLocks noGrp="1"/>
          </p:cNvSpPr>
          <p:nvPr>
            <p:ph type="sldNum" sz="quarter" idx="5"/>
          </p:nvPr>
        </p:nvSpPr>
        <p:spPr/>
        <p:txBody>
          <a:bodyPr/>
          <a:lstStyle/>
          <a:p>
            <a:fld id="{012E1C88-3939-4832-BAAB-091D6FA96EB5}" type="slidenum">
              <a:rPr lang="en-US" smtClean="0"/>
              <a:t>7</a:t>
            </a:fld>
            <a:endParaRPr lang="en-US"/>
          </a:p>
        </p:txBody>
      </p:sp>
      <p:sp>
        <p:nvSpPr>
          <p:cNvPr id="5" name="Date Placeholder 4">
            <a:extLst>
              <a:ext uri="{FF2B5EF4-FFF2-40B4-BE49-F238E27FC236}">
                <a16:creationId xmlns:a16="http://schemas.microsoft.com/office/drawing/2014/main" id="{610B960F-B3C6-9A02-9CA1-28A837C81642}"/>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1273189C-A28F-4251-395F-F1706BD4DC62}"/>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2532837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24641"/>
            <a:r>
              <a:rPr lang="en-US" sz="1000" b="1" i="1" dirty="0">
                <a:latin typeface="Calibri" panose="020F0502020204030204" pitchFamily="34" charset="0"/>
                <a:ea typeface="Calibri" panose="020F0502020204030204" pitchFamily="34" charset="0"/>
                <a:cs typeface="Times New Roman" panose="02020603050405020304" pitchFamily="18" charset="0"/>
              </a:rPr>
              <a:t>“drift” </a:t>
            </a:r>
            <a:r>
              <a:rPr lang="en-US" sz="1000" dirty="0">
                <a:latin typeface="Calibri" panose="020F0502020204030204" pitchFamily="34" charset="0"/>
                <a:ea typeface="Calibri" panose="020F0502020204030204" pitchFamily="34" charset="0"/>
                <a:cs typeface="Times New Roman" panose="02020603050405020304" pitchFamily="18" charset="0"/>
              </a:rPr>
              <a:t>(to “</a:t>
            </a:r>
            <a:r>
              <a:rPr lang="en-US" sz="1000" b="1" dirty="0">
                <a:latin typeface="Calibri" panose="020F0502020204030204" pitchFamily="34" charset="0"/>
                <a:ea typeface="Calibri" panose="020F0502020204030204" pitchFamily="34" charset="0"/>
                <a:cs typeface="Times New Roman" panose="02020603050405020304" pitchFamily="18" charset="0"/>
              </a:rPr>
              <a:t>flow past or glide by) </a:t>
            </a:r>
            <a:r>
              <a:rPr lang="en-US" sz="1000" dirty="0">
                <a:latin typeface="Calibri" panose="020F0502020204030204" pitchFamily="34" charset="0"/>
                <a:ea typeface="Calibri" panose="020F0502020204030204" pitchFamily="34" charset="0"/>
                <a:cs typeface="Times New Roman" panose="02020603050405020304" pitchFamily="18" charset="0"/>
              </a:rPr>
              <a:t>doesn’t indicate intentional disregard, just </a:t>
            </a:r>
            <a:r>
              <a:rPr lang="en-US" sz="1000" b="1" dirty="0">
                <a:latin typeface="Calibri" panose="020F0502020204030204" pitchFamily="34" charset="0"/>
                <a:ea typeface="Calibri" panose="020F0502020204030204" pitchFamily="34" charset="0"/>
                <a:cs typeface="Times New Roman" panose="02020603050405020304" pitchFamily="18" charset="0"/>
              </a:rPr>
              <a:t>negligence</a:t>
            </a:r>
            <a:r>
              <a:rPr lang="en-US" sz="1000" dirty="0">
                <a:latin typeface="Calibri" panose="020F0502020204030204" pitchFamily="34" charset="0"/>
                <a:ea typeface="Calibri" panose="020F0502020204030204" pitchFamily="34" charset="0"/>
                <a:cs typeface="Times New Roman" panose="02020603050405020304" pitchFamily="18" charset="0"/>
              </a:rPr>
              <a:t>. </a:t>
            </a:r>
          </a:p>
          <a:p>
            <a:pPr lvl="0"/>
            <a:r>
              <a:rPr lang="en-US" sz="1000" b="1" dirty="0">
                <a:latin typeface="Calibri" panose="020F0502020204030204" pitchFamily="34" charset="0"/>
                <a:ea typeface="Calibri" panose="020F0502020204030204" pitchFamily="34" charset="0"/>
                <a:cs typeface="Times New Roman" panose="02020603050405020304" pitchFamily="18" charset="0"/>
              </a:rPr>
              <a:t>Negligence</a:t>
            </a:r>
            <a:r>
              <a:rPr lang="en-US" sz="1000" dirty="0">
                <a:latin typeface="Calibri" panose="020F0502020204030204" pitchFamily="34" charset="0"/>
                <a:ea typeface="Calibri" panose="020F0502020204030204" pitchFamily="34" charset="0"/>
                <a:cs typeface="Times New Roman" panose="02020603050405020304" pitchFamily="18" charset="0"/>
              </a:rPr>
              <a:t> - careless or lack of regard. Failure to </a:t>
            </a:r>
            <a:r>
              <a:rPr lang="en-US" sz="1000" i="1" dirty="0">
                <a:latin typeface="Calibri" panose="020F0502020204030204" pitchFamily="34" charset="0"/>
                <a:ea typeface="Calibri" panose="020F0502020204030204" pitchFamily="34" charset="0"/>
                <a:cs typeface="Times New Roman" panose="02020603050405020304" pitchFamily="18" charset="0"/>
              </a:rPr>
              <a:t>“take it to heart”</a:t>
            </a:r>
            <a:r>
              <a:rPr lang="en-US" sz="1000" dirty="0">
                <a:latin typeface="Calibri" panose="020F0502020204030204" pitchFamily="34" charset="0"/>
                <a:ea typeface="Calibri" panose="020F0502020204030204" pitchFamily="34" charset="0"/>
                <a:cs typeface="Times New Roman" panose="02020603050405020304" pitchFamily="18" charset="0"/>
              </a:rPr>
              <a:t>. (Malachi 2:2)</a:t>
            </a:r>
          </a:p>
          <a:p>
            <a:pPr lvl="0"/>
            <a:endParaRPr lang="en-US" sz="1000" dirty="0">
              <a:latin typeface="Calibri" panose="020F0502020204030204" pitchFamily="34" charset="0"/>
              <a:cs typeface="Times New Roman" panose="02020603050405020304" pitchFamily="18" charset="0"/>
            </a:endParaRPr>
          </a:p>
          <a:p>
            <a:pPr lvl="0"/>
            <a:r>
              <a:rPr lang="en-US" sz="1000" dirty="0">
                <a:latin typeface="Calibri" panose="020F0502020204030204" pitchFamily="34" charset="0"/>
                <a:cs typeface="Times New Roman" panose="02020603050405020304" pitchFamily="18" charset="0"/>
              </a:rPr>
              <a:t>Purposefully - what is our plan of action?</a:t>
            </a:r>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8</a:t>
            </a:fld>
            <a:endParaRPr lang="en-US"/>
          </a:p>
        </p:txBody>
      </p:sp>
      <p:sp>
        <p:nvSpPr>
          <p:cNvPr id="5" name="Date Placeholder 4">
            <a:extLst>
              <a:ext uri="{FF2B5EF4-FFF2-40B4-BE49-F238E27FC236}">
                <a16:creationId xmlns:a16="http://schemas.microsoft.com/office/drawing/2014/main" id="{679B6D54-8DA7-8AC5-E74D-E18EF73AE1B7}"/>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521EC7E8-B2F0-FE88-9A09-6BF5D9DF766B}"/>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2934155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9</a:t>
            </a:fld>
            <a:endParaRPr lang="en-US"/>
          </a:p>
        </p:txBody>
      </p:sp>
      <p:sp>
        <p:nvSpPr>
          <p:cNvPr id="5" name="Date Placeholder 4">
            <a:extLst>
              <a:ext uri="{FF2B5EF4-FFF2-40B4-BE49-F238E27FC236}">
                <a16:creationId xmlns:a16="http://schemas.microsoft.com/office/drawing/2014/main" id="{F40E8048-8FE8-2036-5915-8D26F4C0EF35}"/>
              </a:ext>
            </a:extLst>
          </p:cNvPr>
          <p:cNvSpPr>
            <a:spLocks noGrp="1"/>
          </p:cNvSpPr>
          <p:nvPr>
            <p:ph type="dt" idx="1"/>
          </p:nvPr>
        </p:nvSpPr>
        <p:spPr/>
        <p:txBody>
          <a:bodyPr/>
          <a:lstStyle/>
          <a:p>
            <a:r>
              <a:rPr lang="en-US"/>
              <a:t>1/7/2024 am</a:t>
            </a:r>
          </a:p>
        </p:txBody>
      </p:sp>
      <p:sp>
        <p:nvSpPr>
          <p:cNvPr id="6" name="Footer Placeholder 5">
            <a:extLst>
              <a:ext uri="{FF2B5EF4-FFF2-40B4-BE49-F238E27FC236}">
                <a16:creationId xmlns:a16="http://schemas.microsoft.com/office/drawing/2014/main" id="{A581993A-0CF5-CAE5-EFA2-2EC9149ADE26}"/>
              </a:ext>
            </a:extLst>
          </p:cNvPr>
          <p:cNvSpPr>
            <a:spLocks noGrp="1"/>
          </p:cNvSpPr>
          <p:nvPr>
            <p:ph type="ftr" sz="quarter" idx="4"/>
          </p:nvPr>
        </p:nvSpPr>
        <p:spPr/>
        <p:txBody>
          <a:bodyPr/>
          <a:lstStyle/>
          <a:p>
            <a:r>
              <a:rPr lang="en-US"/>
              <a:t>Where Are You - Learning From Biblical Examples</a:t>
            </a:r>
          </a:p>
        </p:txBody>
      </p:sp>
    </p:spTree>
    <p:extLst>
      <p:ext uri="{BB962C8B-B14F-4D97-AF65-F5344CB8AC3E}">
        <p14:creationId xmlns:p14="http://schemas.microsoft.com/office/powerpoint/2010/main" val="3843870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464567" y="3085765"/>
            <a:ext cx="11262867"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99227" y="1020431"/>
            <a:ext cx="10993549" cy="1475013"/>
          </a:xfrm>
          <a:effectLst/>
        </p:spPr>
        <p:txBody>
          <a:bodyPr anchor="ctr" anchorCtr="0">
            <a:normAutofit/>
          </a:bodyPr>
          <a:lstStyle>
            <a:lvl1pPr algn="ct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3" y="2495447"/>
            <a:ext cx="10993547" cy="590321"/>
          </a:xfrm>
        </p:spPr>
        <p:txBody>
          <a:bodyPr anchor="t">
            <a:normAutofit/>
          </a:bodyPr>
          <a:lstStyle>
            <a:lvl1pPr marL="0" indent="0" algn="ctr">
              <a:buNone/>
              <a:defRPr sz="15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9"/>
            <a:ext cx="2844800" cy="365125"/>
          </a:xfrm>
        </p:spPr>
        <p:txBody>
          <a:bodyPr/>
          <a:lstStyle>
            <a:lvl1pPr>
              <a:defRPr>
                <a:solidFill>
                  <a:schemeClr val="bg1"/>
                </a:solidFill>
              </a:defRPr>
            </a:lvl1pPr>
          </a:lstStyle>
          <a:p>
            <a:fld id="{77D86AA0-B889-4FC0-8908-A1A591CF11C0}" type="datetime8">
              <a:rPr lang="en-US" smtClean="0"/>
              <a:pPr/>
              <a:t>2/28/2024 9:27 AM</a:t>
            </a:fld>
            <a:endParaRPr lang="en-US"/>
          </a:p>
        </p:txBody>
      </p:sp>
      <p:sp>
        <p:nvSpPr>
          <p:cNvPr id="5" name="Footer Placeholder 4"/>
          <p:cNvSpPr>
            <a:spLocks noGrp="1"/>
          </p:cNvSpPr>
          <p:nvPr>
            <p:ph type="ftr" sz="quarter" idx="11"/>
          </p:nvPr>
        </p:nvSpPr>
        <p:spPr>
          <a:xfrm>
            <a:off x="581192" y="5951813"/>
            <a:ext cx="6917211" cy="365125"/>
          </a:xfrm>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a:xfrm>
            <a:off x="10558300" y="5956139"/>
            <a:ext cx="1016440" cy="365125"/>
          </a:xfrm>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16884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1500" b="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t" anchorCtr="0">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4" y="5262298"/>
            <a:ext cx="5869987"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99E538E-6783-48BF-9DAA-8D73DA1DF735}" type="datetime8">
              <a:rPr lang="en-US" smtClean="0"/>
              <a:pPr/>
              <a:t>2/28/2024 9:27 AM</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14169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81193" y="5260129"/>
            <a:ext cx="11029617"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DE2CD03-0ACB-4458-BBFE-1F9AEE665C1A}" type="datetime8">
              <a:rPr lang="en-US" smtClean="0"/>
              <a:t>2/28/2024 9:27 AM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66921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4" y="2180498"/>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0D11B3-3F18-4FD1-BAEF-D15CC2EE16C2}" type="datetime8">
              <a:rPr lang="en-US" smtClean="0"/>
              <a:t>2/28/2024 9:27 AM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25466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age and Caption">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5655715" cy="5244392"/>
          </a:xfrm>
          <a:prstGeom prst="rect">
            <a:avLst/>
          </a:prstGeom>
          <a:gradFill flip="none" rotWithShape="1">
            <a:gsLst>
              <a:gs pos="100000">
                <a:schemeClr val="accent2"/>
              </a:gs>
              <a:gs pos="65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295293" y="773724"/>
            <a:ext cx="5315516" cy="4958862"/>
          </a:xfrm>
        </p:spPr>
        <p:txBody>
          <a:bodyPr anchor="ctr" anchorCtr="0"/>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581193" y="773724"/>
            <a:ext cx="5388785" cy="49588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304F6-55F4-45F8-BBB4-727BFFEADAA0}" type="datetime8">
              <a:rPr lang="en-US" smtClean="0"/>
              <a:t>2/28/2024 9:27 AM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6378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bwMode="white">
          <a:xfrm>
            <a:off x="447818" y="5141976"/>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3043912"/>
            <a:ext cx="11029615"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4" y="4541417"/>
            <a:ext cx="11029615"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B20C59B-4134-42ED-BEFA-FCBF7FC8D035}" type="datetime8">
              <a:rPr lang="en-US" smtClean="0"/>
              <a:pPr/>
              <a:t>2/28/2024 9:27 AM</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4924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Content Placeholder 2"/>
          <p:cNvSpPr>
            <a:spLocks noGrp="1"/>
          </p:cNvSpPr>
          <p:nvPr>
            <p:ph sz="half" idx="1"/>
          </p:nvPr>
        </p:nvSpPr>
        <p:spPr>
          <a:xfrm>
            <a:off x="581194"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0AE2A5-5D3B-4ECC-9A5D-868F6C887DEE}" type="datetime8">
              <a:rPr lang="en-US" smtClean="0"/>
              <a:t>2/28/2024 9:27 AM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423696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67739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2/28/2024 9:27 AM</a:t>
            </a:fld>
            <a:endParaRPr lang="en-US"/>
          </a:p>
        </p:txBody>
      </p:sp>
      <p:sp>
        <p:nvSpPr>
          <p:cNvPr id="8" name="Footer Placeholder 7"/>
          <p:cNvSpPr>
            <a:spLocks noGrp="1"/>
          </p:cNvSpPr>
          <p:nvPr>
            <p:ph type="ftr" sz="quarter" idx="11"/>
          </p:nvPr>
        </p:nvSpPr>
        <p:spPr>
          <a:xfrm>
            <a:off x="581192" y="5951813"/>
            <a:ext cx="6917211" cy="365125"/>
          </a:xfrm>
        </p:spPr>
        <p:txBody>
          <a:bodyPr/>
          <a:lstStyle>
            <a:lvl1pPr>
              <a:defRPr>
                <a:solidFill>
                  <a:srgbClr val="903163"/>
                </a:solidFill>
              </a:defRPr>
            </a:lvl1pPr>
          </a:lstStyle>
          <a:p>
            <a:r>
              <a:rPr lang="en-ZA"/>
              <a:t>ADD A FOOTER</a:t>
            </a:r>
            <a:endParaRPr lang="en-US" dirty="0"/>
          </a:p>
        </p:txBody>
      </p:sp>
      <p:sp>
        <p:nvSpPr>
          <p:cNvPr id="23" name="Content Placeholder 3">
            <a:extLst>
              <a:ext uri="{FF2B5EF4-FFF2-40B4-BE49-F238E27FC236}">
                <a16:creationId xmlns:a16="http://schemas.microsoft.com/office/drawing/2014/main" id="{6D289ABA-BA71-41AF-AA30-58CB8F426F6C}"/>
              </a:ext>
            </a:extLst>
          </p:cNvPr>
          <p:cNvSpPr>
            <a:spLocks noGrp="1"/>
          </p:cNvSpPr>
          <p:nvPr>
            <p:ph sz="half" idx="15"/>
          </p:nvPr>
        </p:nvSpPr>
        <p:spPr>
          <a:xfrm>
            <a:off x="8145431"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22" name="Content Placeholder 3">
            <a:extLst>
              <a:ext uri="{FF2B5EF4-FFF2-40B4-BE49-F238E27FC236}">
                <a16:creationId xmlns:a16="http://schemas.microsoft.com/office/drawing/2014/main" id="{C06DFC81-3912-4844-B25C-E1D7CBCD80A0}"/>
              </a:ext>
            </a:extLst>
          </p:cNvPr>
          <p:cNvSpPr>
            <a:spLocks noGrp="1"/>
          </p:cNvSpPr>
          <p:nvPr>
            <p:ph sz="half" idx="14"/>
          </p:nvPr>
        </p:nvSpPr>
        <p:spPr>
          <a:xfrm>
            <a:off x="440041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
            <a:extLst>
              <a:ext uri="{FF2B5EF4-FFF2-40B4-BE49-F238E27FC236}">
                <a16:creationId xmlns:a16="http://schemas.microsoft.com/office/drawing/2014/main" id="{11556C46-FD2A-4916-B30C-DB066CAEA471}"/>
              </a:ext>
            </a:extLst>
          </p:cNvPr>
          <p:cNvSpPr>
            <a:spLocks noGrp="1"/>
          </p:cNvSpPr>
          <p:nvPr>
            <p:ph type="body" idx="16"/>
          </p:nvPr>
        </p:nvSpPr>
        <p:spPr>
          <a:xfrm>
            <a:off x="8241852"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cxnSp>
        <p:nvCxnSpPr>
          <p:cNvPr id="19" name="Straight Connector 18">
            <a:extLst>
              <a:ext uri="{FF2B5EF4-FFF2-40B4-BE49-F238E27FC236}">
                <a16:creationId xmlns:a16="http://schemas.microsoft.com/office/drawing/2014/main" id="{E2328988-0888-4C1A-8F73-17D455B6F882}"/>
              </a:ext>
              <a:ext uri="{C183D7F6-B498-43B3-948B-1728B52AA6E4}">
                <adec:decorative xmlns:adec="http://schemas.microsoft.com/office/drawing/2017/decorative" val="1"/>
              </a:ext>
            </a:extLst>
          </p:cNvPr>
          <p:cNvCxnSpPr>
            <a:cxnSpLocks/>
          </p:cNvCxnSpPr>
          <p:nvPr userDrawn="1"/>
        </p:nvCxnSpPr>
        <p:spPr>
          <a:xfrm>
            <a:off x="4180115"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id="{D81892BA-72AB-4029-BF58-4D6F90C43628}"/>
              </a:ext>
              <a:ext uri="{C183D7F6-B498-43B3-948B-1728B52AA6E4}">
                <adec:decorative xmlns:adec="http://schemas.microsoft.com/office/drawing/2017/decorative" val="1"/>
              </a:ext>
            </a:extLst>
          </p:cNvPr>
          <p:cNvCxnSpPr>
            <a:cxnSpLocks/>
          </p:cNvCxnSpPr>
          <p:nvPr userDrawn="1"/>
        </p:nvCxnSpPr>
        <p:spPr>
          <a:xfrm>
            <a:off x="7962123"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Text Placeholder 2">
            <a:extLst>
              <a:ext uri="{FF2B5EF4-FFF2-40B4-BE49-F238E27FC236}">
                <a16:creationId xmlns:a16="http://schemas.microsoft.com/office/drawing/2014/main" id="{8E232301-6803-418F-8637-ABBAC64416DA}"/>
              </a:ext>
            </a:extLst>
          </p:cNvPr>
          <p:cNvSpPr>
            <a:spLocks noGrp="1"/>
          </p:cNvSpPr>
          <p:nvPr>
            <p:ph type="body" idx="13"/>
          </p:nvPr>
        </p:nvSpPr>
        <p:spPr>
          <a:xfrm>
            <a:off x="449683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57119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581194" y="2250894"/>
            <a:ext cx="5393103" cy="536005"/>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707" y="2250894"/>
            <a:ext cx="5393103" cy="553373"/>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710"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2/28/2024 9:27 AM</a:t>
            </a:fld>
            <a:endParaRPr lang="en-US"/>
          </a:p>
        </p:txBody>
      </p:sp>
      <p:sp>
        <p:nvSpPr>
          <p:cNvPr id="8" name="Footer Placeholder 7"/>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41669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Date Placeholder 2"/>
          <p:cNvSpPr>
            <a:spLocks noGrp="1"/>
          </p:cNvSpPr>
          <p:nvPr>
            <p:ph type="dt" sz="half" idx="10"/>
          </p:nvPr>
        </p:nvSpPr>
        <p:spPr/>
        <p:txBody>
          <a:bodyPr/>
          <a:lstStyle/>
          <a:p>
            <a:fld id="{357A1812-3FD3-44A5-B738-8F3425664C1B}" type="datetime8">
              <a:rPr lang="en-US" smtClean="0"/>
              <a:t>2/28/2024 9:27 AM</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154544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03163"/>
                </a:solidFill>
              </a:defRPr>
            </a:lvl1pPr>
          </a:lstStyle>
          <a:p>
            <a:fld id="{E2E361C1-C0E3-47DF-8509-372F2F8B74E4}" type="datetime8">
              <a:rPr lang="en-US" smtClean="0"/>
              <a:pPr/>
              <a:t>2/28/2024 9:27 AM</a:t>
            </a:fld>
            <a:endParaRPr lang="en-US"/>
          </a:p>
        </p:txBody>
      </p:sp>
      <p:sp>
        <p:nvSpPr>
          <p:cNvPr id="3" name="Footer Placeholder 2"/>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4" name="Slide Number Placeholder 3"/>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5" name="Title 4">
            <a:extLst>
              <a:ext uri="{FF2B5EF4-FFF2-40B4-BE49-F238E27FC236}">
                <a16:creationId xmlns:a16="http://schemas.microsoft.com/office/drawing/2014/main" id="{DFBB0525-CFF9-4A39-B5EA-579253994F60}"/>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78586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3" y="5956139"/>
            <a:ext cx="2844799" cy="365125"/>
          </a:xfrm>
          <a:prstGeom prst="rect">
            <a:avLst/>
          </a:prstGeom>
        </p:spPr>
        <p:txBody>
          <a:bodyPr vert="horz" lIns="91440" tIns="45720" rIns="91440" bIns="45720" rtlCol="0" anchor="ctr"/>
          <a:lstStyle>
            <a:lvl1pPr algn="r">
              <a:defRPr sz="675">
                <a:solidFill>
                  <a:schemeClr val="accent2"/>
                </a:solidFill>
              </a:defRPr>
            </a:lvl1pPr>
          </a:lstStyle>
          <a:p>
            <a:fld id="{1E4BA81B-A36E-46D5-918F-749D311F4B4A}" type="datetime8">
              <a:rPr lang="en-US" smtClean="0"/>
              <a:t>2/28/2024 9:27 AM</a:t>
            </a:fld>
            <a:endParaRPr lang="en-US"/>
          </a:p>
        </p:txBody>
      </p:sp>
      <p:sp>
        <p:nvSpPr>
          <p:cNvPr id="5" name="Footer Placeholder 4"/>
          <p:cNvSpPr>
            <a:spLocks noGrp="1"/>
          </p:cNvSpPr>
          <p:nvPr>
            <p:ph type="ftr" sz="quarter" idx="3"/>
          </p:nvPr>
        </p:nvSpPr>
        <p:spPr>
          <a:xfrm>
            <a:off x="581192" y="5951813"/>
            <a:ext cx="6917211" cy="365125"/>
          </a:xfrm>
          <a:prstGeom prst="rect">
            <a:avLst/>
          </a:prstGeom>
        </p:spPr>
        <p:txBody>
          <a:bodyPr vert="horz" lIns="91440" tIns="45720" rIns="91440" bIns="45720" rtlCol="0" anchor="ctr"/>
          <a:lstStyle>
            <a:lvl1pPr algn="l">
              <a:defRPr sz="675" cap="all">
                <a:solidFill>
                  <a:schemeClr val="accent2"/>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558301" y="5956139"/>
            <a:ext cx="1052511" cy="365125"/>
          </a:xfrm>
          <a:prstGeom prst="rect">
            <a:avLst/>
          </a:prstGeom>
        </p:spPr>
        <p:txBody>
          <a:bodyPr vert="horz" lIns="91440" tIns="45720" rIns="91440" bIns="45720" rtlCol="0" anchor="ctr"/>
          <a:lstStyle>
            <a:lvl1pPr algn="r">
              <a:defRPr sz="675">
                <a:solidFill>
                  <a:schemeClr val="accent2"/>
                </a:solidFill>
              </a:defRPr>
            </a:lvl1pPr>
          </a:lstStyle>
          <a:p>
            <a:fld id="{C5C3056E-1632-4A65-A24F-3F10A1450A6E}" type="slidenum">
              <a:rPr lang="en-US" smtClean="0"/>
              <a:t>‹#›</a:t>
            </a:fld>
            <a:endParaRPr lang="en-US"/>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73" r:id="rId7"/>
    <p:sldLayoutId id="2147483666" r:id="rId8"/>
    <p:sldLayoutId id="2147483667" r:id="rId9"/>
    <p:sldLayoutId id="2147483668" r:id="rId10"/>
    <p:sldLayoutId id="2147483669" r:id="rId11"/>
  </p:sldLayoutIdLst>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4250-8D97-401F-A36C-5B5DB39DDD59}"/>
              </a:ext>
            </a:extLst>
          </p:cNvPr>
          <p:cNvSpPr>
            <a:spLocks noGrp="1"/>
          </p:cNvSpPr>
          <p:nvPr>
            <p:ph type="ctrTitle"/>
          </p:nvPr>
        </p:nvSpPr>
        <p:spPr/>
        <p:txBody>
          <a:bodyPr>
            <a:normAutofit/>
          </a:bodyPr>
          <a:lstStyle/>
          <a:p>
            <a:r>
              <a:rPr lang="en-US" sz="6000" b="1" dirty="0"/>
              <a:t>Where are you?</a:t>
            </a:r>
          </a:p>
        </p:txBody>
      </p:sp>
      <p:sp>
        <p:nvSpPr>
          <p:cNvPr id="3" name="Subtitle 2">
            <a:extLst>
              <a:ext uri="{FF2B5EF4-FFF2-40B4-BE49-F238E27FC236}">
                <a16:creationId xmlns:a16="http://schemas.microsoft.com/office/drawing/2014/main" id="{6D55F7CC-C3DE-41F7-8BE1-39A9489FC047}"/>
              </a:ext>
            </a:extLst>
          </p:cNvPr>
          <p:cNvSpPr>
            <a:spLocks noGrp="1"/>
          </p:cNvSpPr>
          <p:nvPr>
            <p:ph type="subTitle" idx="1"/>
          </p:nvPr>
        </p:nvSpPr>
        <p:spPr>
          <a:xfrm>
            <a:off x="1973422" y="4067397"/>
            <a:ext cx="8245160" cy="1226498"/>
          </a:xfrm>
        </p:spPr>
        <p:txBody>
          <a:bodyPr>
            <a:normAutofit/>
          </a:bodyPr>
          <a:lstStyle/>
          <a:p>
            <a:r>
              <a:rPr lang="en-US" sz="4000" b="1" dirty="0">
                <a:solidFill>
                  <a:schemeClr val="bg1"/>
                </a:solidFill>
              </a:rPr>
              <a:t>Genesis 3:8-13</a:t>
            </a:r>
          </a:p>
        </p:txBody>
      </p:sp>
    </p:spTree>
    <p:extLst>
      <p:ext uri="{BB962C8B-B14F-4D97-AF65-F5344CB8AC3E}">
        <p14:creationId xmlns:p14="http://schemas.microsoft.com/office/powerpoint/2010/main" val="239407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5" cy="4528311"/>
          </a:xfrm>
        </p:spPr>
        <p:txBody>
          <a:bodyPr>
            <a:normAutofit/>
          </a:bodyPr>
          <a:lstStyle/>
          <a:p>
            <a:pPr marL="0" indent="0">
              <a:buNone/>
            </a:pPr>
            <a:r>
              <a:rPr lang="en-US" sz="3600" b="1" dirty="0"/>
              <a:t>Needing direction?</a:t>
            </a:r>
            <a:r>
              <a:rPr lang="en-US" sz="3600" i="1" dirty="0"/>
              <a:t> </a:t>
            </a:r>
            <a:r>
              <a:rPr lang="en-US" sz="3200" i="1" dirty="0"/>
              <a:t>“Sheep without a shepherd” </a:t>
            </a:r>
            <a:r>
              <a:rPr lang="en-US" sz="3200" dirty="0"/>
              <a:t>(Mark 6:34; Luke 15)</a:t>
            </a:r>
            <a:endParaRPr lang="en-US" sz="2800" dirty="0"/>
          </a:p>
          <a:p>
            <a:pPr marL="0" indent="0">
              <a:buNone/>
            </a:pPr>
            <a:r>
              <a:rPr lang="en-US" sz="3600" b="1" dirty="0"/>
              <a:t>Ever remember being separated from your parents? </a:t>
            </a:r>
            <a:r>
              <a:rPr lang="en-US" sz="2800" dirty="0"/>
              <a:t>(Matthew 10:28; Hebrews 10:31; 2 Corinthians 5:10-11)</a:t>
            </a:r>
          </a:p>
          <a:p>
            <a:r>
              <a:rPr lang="en-US" sz="2800" dirty="0"/>
              <a:t>Psalms 119:176 – </a:t>
            </a:r>
            <a:r>
              <a:rPr lang="en-US" sz="2800" i="1" dirty="0"/>
              <a:t>“I have gone astray like a lost sheep; seek Your servant…” </a:t>
            </a:r>
            <a:r>
              <a:rPr lang="en-US" sz="2800" dirty="0"/>
              <a:t>(Luke 19:10)</a:t>
            </a:r>
          </a:p>
          <a:p>
            <a:pPr marL="0" indent="0">
              <a:buNone/>
            </a:pPr>
            <a:r>
              <a:rPr lang="en-US" sz="3600" b="1" dirty="0"/>
              <a:t>Do we wish to be found? Do we want reconciliation?</a:t>
            </a:r>
            <a:r>
              <a:rPr lang="en-US" sz="2800" b="1" dirty="0"/>
              <a:t> </a:t>
            </a:r>
            <a:r>
              <a:rPr lang="en-US" sz="2800" dirty="0"/>
              <a:t>(Hebrews 7:25; James 4:8; Luke 15:17-19)</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5400" b="1" dirty="0"/>
              <a:t>Where are you… Are you lost?</a:t>
            </a:r>
          </a:p>
        </p:txBody>
      </p:sp>
    </p:spTree>
    <p:extLst>
      <p:ext uri="{BB962C8B-B14F-4D97-AF65-F5344CB8AC3E}">
        <p14:creationId xmlns:p14="http://schemas.microsoft.com/office/powerpoint/2010/main" val="5125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4000" b="1" dirty="0"/>
              <a:t>Where are you?</a:t>
            </a:r>
          </a:p>
          <a:p>
            <a:r>
              <a:rPr lang="en-US" sz="4000" dirty="0"/>
              <a:t>Are you where you ought to be?</a:t>
            </a:r>
          </a:p>
          <a:p>
            <a:r>
              <a:rPr lang="en-US" sz="4000" dirty="0"/>
              <a:t>Are you where you need to be?</a:t>
            </a:r>
          </a:p>
          <a:p>
            <a:r>
              <a:rPr lang="en-US" sz="4000" dirty="0"/>
              <a:t>Are you where you want to be?</a:t>
            </a:r>
          </a:p>
          <a:p>
            <a:r>
              <a:rPr lang="en-US" sz="4000" dirty="0"/>
              <a:t>Are you </a:t>
            </a:r>
            <a:r>
              <a:rPr lang="en-US" sz="4000" i="1" dirty="0"/>
              <a:t>“in Christ”</a:t>
            </a:r>
            <a:r>
              <a:rPr lang="en-US" sz="4000" dirty="0"/>
              <a:t>? (Galatians 3:26-27)</a:t>
            </a:r>
          </a:p>
          <a:p>
            <a:pPr marL="0" indent="0">
              <a:buNone/>
            </a:pP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5400" b="1" dirty="0"/>
              <a:t>God is asking…</a:t>
            </a:r>
          </a:p>
        </p:txBody>
      </p:sp>
    </p:spTree>
    <p:extLst>
      <p:ext uri="{BB962C8B-B14F-4D97-AF65-F5344CB8AC3E}">
        <p14:creationId xmlns:p14="http://schemas.microsoft.com/office/powerpoint/2010/main" val="360473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433137" y="1925054"/>
            <a:ext cx="11393905" cy="4932946"/>
          </a:xfrm>
        </p:spPr>
        <p:txBody>
          <a:bodyPr>
            <a:normAutofit/>
          </a:bodyPr>
          <a:lstStyle/>
          <a:p>
            <a:pPr marL="0" indent="0">
              <a:buNone/>
            </a:pPr>
            <a:r>
              <a:rPr lang="en-US" sz="3600" b="1" dirty="0"/>
              <a:t>Satan asked the first question </a:t>
            </a:r>
            <a:r>
              <a:rPr lang="en-US" sz="3600" dirty="0"/>
              <a:t>(“</a:t>
            </a:r>
            <a:r>
              <a:rPr lang="en-US" sz="3600" b="1" i="1" dirty="0"/>
              <a:t>Has God said…?</a:t>
            </a:r>
            <a:r>
              <a:rPr lang="en-US" sz="3600" dirty="0"/>
              <a:t>”), </a:t>
            </a:r>
            <a:r>
              <a:rPr lang="en-US" sz="3600" b="1" dirty="0"/>
              <a:t>challenging their thinking </a:t>
            </a:r>
            <a:r>
              <a:rPr lang="en-US" sz="3600" dirty="0"/>
              <a:t>about </a:t>
            </a:r>
            <a:r>
              <a:rPr lang="en-US" sz="3600" b="1" dirty="0"/>
              <a:t>God’s command</a:t>
            </a:r>
            <a:r>
              <a:rPr lang="en-US" sz="3600" dirty="0"/>
              <a:t>.</a:t>
            </a:r>
          </a:p>
          <a:p>
            <a:pPr marL="0" indent="0">
              <a:buNone/>
            </a:pPr>
            <a:r>
              <a:rPr lang="en-US" sz="3600" dirty="0"/>
              <a:t>After they had sinned, </a:t>
            </a:r>
            <a:r>
              <a:rPr lang="en-US" sz="3600" b="1" i="1" dirty="0"/>
              <a:t>“the man and his wife hid themselves from the presence of the Lord”</a:t>
            </a:r>
            <a:r>
              <a:rPr lang="en-US" sz="3200" b="1" dirty="0"/>
              <a:t> </a:t>
            </a:r>
            <a:r>
              <a:rPr lang="en-US" sz="3200" dirty="0"/>
              <a:t>(Genesis 3:8; cf., </a:t>
            </a:r>
            <a:r>
              <a:rPr lang="en-US" sz="3200" dirty="0">
                <a:latin typeface="Calibri" panose="020F0502020204030204" pitchFamily="34" charset="0"/>
                <a:ea typeface="Calibri" panose="020F0502020204030204" pitchFamily="34" charset="0"/>
                <a:cs typeface="Times New Roman" panose="02020603050405020304" pitchFamily="18" charset="0"/>
              </a:rPr>
              <a:t>Job 31:33; Psalms 94:7; Isaiah 29:15</a:t>
            </a:r>
            <a:r>
              <a:rPr lang="en-US" sz="3200" dirty="0"/>
              <a:t>)   </a:t>
            </a:r>
          </a:p>
          <a:p>
            <a:pPr marL="0" indent="0">
              <a:buNone/>
            </a:pPr>
            <a:r>
              <a:rPr lang="en-US" sz="3600" b="1" dirty="0"/>
              <a:t>God’s 1</a:t>
            </a:r>
            <a:r>
              <a:rPr lang="en-US" sz="3600" b="1" baseline="30000" dirty="0"/>
              <a:t>st</a:t>
            </a:r>
            <a:r>
              <a:rPr lang="en-US" sz="3600" b="1" dirty="0"/>
              <a:t> question </a:t>
            </a:r>
            <a:r>
              <a:rPr lang="en-US" sz="3600" dirty="0"/>
              <a:t>to man is</a:t>
            </a:r>
            <a:r>
              <a:rPr lang="en-US" sz="3600" i="1" dirty="0"/>
              <a:t>, </a:t>
            </a:r>
            <a:r>
              <a:rPr lang="en-US" sz="3600" b="1" i="1" dirty="0"/>
              <a:t>“Where are you?” </a:t>
            </a:r>
            <a:br>
              <a:rPr lang="en-US" sz="3600" b="1" i="1" dirty="0"/>
            </a:br>
            <a:r>
              <a:rPr lang="en-US" sz="3600" dirty="0"/>
              <a:t>(In what sense?)</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b="1" dirty="0"/>
              <a:t>Where are you?</a:t>
            </a:r>
          </a:p>
        </p:txBody>
      </p:sp>
    </p:spTree>
    <p:extLst>
      <p:ext uri="{BB962C8B-B14F-4D97-AF65-F5344CB8AC3E}">
        <p14:creationId xmlns:p14="http://schemas.microsoft.com/office/powerpoint/2010/main" val="109803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433137" y="1925054"/>
            <a:ext cx="11393905" cy="4932946"/>
          </a:xfrm>
        </p:spPr>
        <p:txBody>
          <a:bodyPr>
            <a:normAutofit/>
          </a:bodyPr>
          <a:lstStyle/>
          <a:p>
            <a:pPr marL="0" indent="0">
              <a:buNone/>
            </a:pPr>
            <a:r>
              <a:rPr lang="en-US" sz="3600" b="1" dirty="0"/>
              <a:t>Why does God ask that? </a:t>
            </a:r>
            <a:r>
              <a:rPr lang="en-US" sz="3600" dirty="0"/>
              <a:t>He wants us to </a:t>
            </a:r>
            <a:r>
              <a:rPr lang="en-US" sz="3600" b="1" dirty="0"/>
              <a:t>think</a:t>
            </a:r>
            <a:r>
              <a:rPr lang="en-US" sz="3600" dirty="0"/>
              <a:t> &amp; </a:t>
            </a:r>
            <a:r>
              <a:rPr lang="en-US" sz="3600" b="1" dirty="0"/>
              <a:t>consider </a:t>
            </a:r>
            <a:r>
              <a:rPr lang="en-US" sz="3600" dirty="0"/>
              <a:t>and</a:t>
            </a:r>
            <a:r>
              <a:rPr lang="en-US" sz="3600" b="1" dirty="0"/>
              <a:t> </a:t>
            </a:r>
            <a:r>
              <a:rPr lang="en-US" sz="3600" b="1" i="1" dirty="0"/>
              <a:t>“come to ourselves” </a:t>
            </a:r>
            <a:r>
              <a:rPr lang="en-US" sz="3600" dirty="0"/>
              <a:t>and realize our spiritual death. </a:t>
            </a:r>
            <a:r>
              <a:rPr lang="en-US" sz="3200" dirty="0"/>
              <a:t>(Luke 15:17) </a:t>
            </a:r>
          </a:p>
          <a:p>
            <a:pPr marL="0" indent="0">
              <a:buNone/>
            </a:pPr>
            <a:r>
              <a:rPr lang="en-US" sz="3600" dirty="0"/>
              <a:t>Not just </a:t>
            </a:r>
            <a:r>
              <a:rPr lang="en-US" sz="3600" b="1" dirty="0"/>
              <a:t>“where”</a:t>
            </a:r>
            <a:r>
              <a:rPr lang="en-US" sz="3600" dirty="0"/>
              <a:t> but </a:t>
            </a:r>
            <a:r>
              <a:rPr lang="en-US" sz="3600" b="1" dirty="0"/>
              <a:t>“why” </a:t>
            </a:r>
            <a:r>
              <a:rPr lang="en-US" sz="3600" dirty="0"/>
              <a:t>are you where you’re at? </a:t>
            </a:r>
            <a:br>
              <a:rPr lang="en-US" sz="3600" dirty="0"/>
            </a:br>
            <a:r>
              <a:rPr lang="en-US" sz="3600" b="1" i="1" dirty="0"/>
              <a:t>“Consider”</a:t>
            </a:r>
            <a:r>
              <a:rPr lang="en-US" sz="3600" dirty="0"/>
              <a:t> how did you got “there”? (Ecclesiastes 7:14)</a:t>
            </a:r>
          </a:p>
          <a:p>
            <a:pPr marL="0" indent="0">
              <a:buNone/>
            </a:pPr>
            <a:r>
              <a:rPr lang="en-US" sz="3600" dirty="0"/>
              <a:t>Not </a:t>
            </a:r>
            <a:r>
              <a:rPr lang="en-US" sz="3600" b="1" dirty="0"/>
              <a:t>just now, but where this path leading you to</a:t>
            </a:r>
            <a:r>
              <a:rPr lang="en-US" sz="3600" dirty="0"/>
              <a:t>? </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b="1" dirty="0"/>
              <a:t>Where are you?</a:t>
            </a:r>
          </a:p>
        </p:txBody>
      </p:sp>
    </p:spTree>
    <p:extLst>
      <p:ext uri="{BB962C8B-B14F-4D97-AF65-F5344CB8AC3E}">
        <p14:creationId xmlns:p14="http://schemas.microsoft.com/office/powerpoint/2010/main" val="308216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320842" y="1866122"/>
            <a:ext cx="11518232" cy="5144278"/>
          </a:xfrm>
        </p:spPr>
        <p:txBody>
          <a:bodyPr>
            <a:normAutofit fontScale="92500"/>
          </a:bodyPr>
          <a:lstStyle/>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Lot - </a:t>
            </a:r>
            <a:r>
              <a:rPr lang="en-US" sz="3200" i="1" dirty="0">
                <a:latin typeface="Calibri" panose="020F0502020204030204" pitchFamily="34" charset="0"/>
                <a:ea typeface="Calibri" panose="020F0502020204030204" pitchFamily="34" charset="0"/>
                <a:cs typeface="Times New Roman" panose="02020603050405020304" pitchFamily="18" charset="0"/>
              </a:rPr>
              <a:t>“hesitated” </a:t>
            </a:r>
            <a:r>
              <a:rPr lang="en-US" sz="3200" dirty="0">
                <a:latin typeface="Calibri" panose="020F0502020204030204" pitchFamily="34" charset="0"/>
                <a:ea typeface="Calibri" panose="020F0502020204030204" pitchFamily="34" charset="0"/>
                <a:cs typeface="Times New Roman" panose="02020603050405020304" pitchFamily="18" charset="0"/>
              </a:rPr>
              <a:t>&amp; remained in Sodom even after warned to flee.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(Genesis 19:15-16; cf., 13:12-13) </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Esau</a:t>
            </a:r>
            <a:r>
              <a:rPr lang="en-US" sz="3200" dirty="0">
                <a:latin typeface="Calibri" panose="020F0502020204030204" pitchFamily="34" charset="0"/>
                <a:ea typeface="Calibri" panose="020F0502020204030204" pitchFamily="34" charset="0"/>
                <a:cs typeface="Times New Roman" panose="02020603050405020304" pitchFamily="18" charset="0"/>
              </a:rPr>
              <a:t> - standing at his dying father’s bedside pleading for a blessing?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(Genesis 25:34; 27:36-38) </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Balaam</a:t>
            </a:r>
            <a:r>
              <a:rPr lang="en-US" sz="3200" dirty="0">
                <a:latin typeface="Calibri" panose="020F0502020204030204" pitchFamily="34" charset="0"/>
                <a:ea typeface="Calibri" panose="020F0502020204030204" pitchFamily="34" charset="0"/>
                <a:cs typeface="Times New Roman" panose="02020603050405020304" pitchFamily="18" charset="0"/>
              </a:rPr>
              <a:t> - who went w/ Balak even though God told him not to because of a love of the things of this world. (Numbers 22:22-35;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2 Peter 2:15)</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The seven tribes who had not received their inheritance </a:t>
            </a:r>
            <a:r>
              <a:rPr lang="en-US" sz="3200" dirty="0">
                <a:latin typeface="Calibri" panose="020F0502020204030204" pitchFamily="34" charset="0"/>
                <a:ea typeface="Calibri" panose="020F0502020204030204" pitchFamily="34" charset="0"/>
                <a:cs typeface="Times New Roman" panose="02020603050405020304" pitchFamily="18" charset="0"/>
              </a:rPr>
              <a:t>-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(Joshua 18:1-3; cf., Exodus 23:30) they put off conquering the remainder of the land, finding it easier to remain where they were.  </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fontScale="90000"/>
          </a:bodyPr>
          <a:lstStyle/>
          <a:p>
            <a:r>
              <a:rPr lang="en-US" sz="4400" b="1" dirty="0"/>
              <a:t>Where are you? </a:t>
            </a:r>
            <a:br>
              <a:rPr lang="en-US" sz="4400" b="1" dirty="0"/>
            </a:br>
            <a:r>
              <a:rPr lang="en-US" sz="4000" dirty="0"/>
              <a:t>Biblical examples…</a:t>
            </a:r>
            <a:endParaRPr lang="en-US" sz="4400" dirty="0"/>
          </a:p>
        </p:txBody>
      </p:sp>
    </p:spTree>
    <p:extLst>
      <p:ext uri="{BB962C8B-B14F-4D97-AF65-F5344CB8AC3E}">
        <p14:creationId xmlns:p14="http://schemas.microsoft.com/office/powerpoint/2010/main" val="39145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2" y="1866122"/>
            <a:ext cx="11610807" cy="4991878"/>
          </a:xfrm>
        </p:spPr>
        <p:txBody>
          <a:bodyPr>
            <a:normAutofit fontScale="92500" lnSpcReduction="10000"/>
          </a:bodyPr>
          <a:lstStyle/>
          <a:p>
            <a:pPr marL="514350" indent="-514350">
              <a:buFont typeface="+mj-lt"/>
              <a:buAutoNum type="arabicPeriod" startAt="5"/>
            </a:pPr>
            <a:r>
              <a:rPr lang="en-US" sz="3200" b="1" dirty="0">
                <a:latin typeface="Calibri" panose="020F0502020204030204" pitchFamily="34" charset="0"/>
                <a:ea typeface="Calibri" panose="020F0502020204030204" pitchFamily="34" charset="0"/>
                <a:cs typeface="Times New Roman" panose="02020603050405020304" pitchFamily="18" charset="0"/>
              </a:rPr>
              <a:t>Reuben, Gilead, &amp; Dan</a:t>
            </a:r>
            <a:r>
              <a:rPr lang="en-US" sz="3200" dirty="0">
                <a:latin typeface="Calibri" panose="020F0502020204030204" pitchFamily="34" charset="0"/>
                <a:ea typeface="Calibri" panose="020F0502020204030204" pitchFamily="34" charset="0"/>
                <a:cs typeface="Times New Roman" panose="02020603050405020304" pitchFamily="18" charset="0"/>
              </a:rPr>
              <a:t>- sat on the sidelines discussing and debating while the rest went to war. (Judges 5:15-18; cf., vs. 9, 18)</a:t>
            </a:r>
          </a:p>
          <a:p>
            <a:pPr marL="514350" indent="-514350">
              <a:buAutoNum type="arabicPeriod" startAt="5"/>
            </a:pPr>
            <a:r>
              <a:rPr lang="en-US" sz="3200" b="1" dirty="0">
                <a:latin typeface="Calibri" panose="020F0502020204030204" pitchFamily="34" charset="0"/>
                <a:ea typeface="Calibri" panose="020F0502020204030204" pitchFamily="34" charset="0"/>
                <a:cs typeface="Times New Roman" panose="02020603050405020304" pitchFamily="18" charset="0"/>
              </a:rPr>
              <a:t>Israelite army </a:t>
            </a:r>
            <a:r>
              <a:rPr lang="en-US" sz="3200" dirty="0">
                <a:latin typeface="Calibri" panose="020F0502020204030204" pitchFamily="34" charset="0"/>
                <a:ea typeface="Calibri" panose="020F0502020204030204" pitchFamily="34" charset="0"/>
                <a:cs typeface="Times New Roman" panose="02020603050405020304" pitchFamily="18" charset="0"/>
              </a:rPr>
              <a:t>who remained standing on their side of the valley while Goliath taunted and defied God. (1 Samuel 17:3, vs. 40) </a:t>
            </a:r>
          </a:p>
          <a:p>
            <a:pPr marL="514350" indent="-514350">
              <a:buAutoNum type="arabicPeriod" startAt="5"/>
            </a:pPr>
            <a:r>
              <a:rPr lang="en-US" sz="3200" b="1" dirty="0">
                <a:latin typeface="Calibri" panose="020F0502020204030204" pitchFamily="34" charset="0"/>
                <a:ea typeface="Calibri" panose="020F0502020204030204" pitchFamily="34" charset="0"/>
                <a:cs typeface="Times New Roman" panose="02020603050405020304" pitchFamily="18" charset="0"/>
              </a:rPr>
              <a:t>David</a:t>
            </a:r>
            <a:r>
              <a:rPr lang="en-US" sz="3200" dirty="0">
                <a:latin typeface="Calibri" panose="020F0502020204030204" pitchFamily="34" charset="0"/>
                <a:ea typeface="Calibri" panose="020F0502020204030204" pitchFamily="34" charset="0"/>
                <a:cs typeface="Times New Roman" panose="02020603050405020304" pitchFamily="18" charset="0"/>
              </a:rPr>
              <a:t> - on the roof of his palace where he could see a woman bathing rather than with his soldiers. (2 Samuel 11; Romans 13:13-14) </a:t>
            </a:r>
          </a:p>
          <a:p>
            <a:pPr marL="514350" indent="-514350">
              <a:buFont typeface="Wingdings 2" panose="05020102010507070707" pitchFamily="18" charset="2"/>
              <a:buAutoNum type="arabicPeriod" startAt="5"/>
            </a:pPr>
            <a:r>
              <a:rPr lang="en-US" sz="3200" b="1" dirty="0"/>
              <a:t>Esther</a:t>
            </a:r>
            <a:r>
              <a:rPr lang="en-US" sz="3200" dirty="0"/>
              <a:t> - she needed to go before the king but she initially played it safe out of fear and doubt and stayed home.  She ended up going into the kings court, where she needed to be to make her petition and save her people. (Esther 4 &amp; 5)</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fontScale="90000"/>
          </a:bodyPr>
          <a:lstStyle/>
          <a:p>
            <a:r>
              <a:rPr kumimoji="0" lang="en-US" sz="4000" b="1" i="0" u="none" strike="noStrike" kern="1200" cap="all" spc="0" normalizeH="0" baseline="0" noProof="0" dirty="0">
                <a:ln>
                  <a:noFill/>
                </a:ln>
                <a:solidFill>
                  <a:prstClr val="white"/>
                </a:solidFill>
                <a:effectLst/>
                <a:uLnTx/>
                <a:uFillTx/>
                <a:latin typeface="Candara"/>
                <a:ea typeface="+mj-ea"/>
                <a:cs typeface="+mj-cs"/>
              </a:rPr>
              <a:t>Where are you? </a:t>
            </a:r>
            <a:br>
              <a:rPr kumimoji="0" lang="en-US" sz="4000" b="1" i="0" u="none" strike="noStrike" kern="1200" cap="all" spc="0" normalizeH="0" baseline="0" noProof="0" dirty="0">
                <a:ln>
                  <a:noFill/>
                </a:ln>
                <a:solidFill>
                  <a:prstClr val="white"/>
                </a:solidFill>
                <a:effectLst/>
                <a:uLnTx/>
                <a:uFillTx/>
                <a:latin typeface="Candara"/>
                <a:ea typeface="+mj-ea"/>
                <a:cs typeface="+mj-cs"/>
              </a:rPr>
            </a:br>
            <a:r>
              <a:rPr kumimoji="0" lang="en-US" sz="3600" b="0" i="0" u="none" strike="noStrike" kern="1200" cap="all" spc="0" normalizeH="0" baseline="0" noProof="0" dirty="0">
                <a:ln>
                  <a:noFill/>
                </a:ln>
                <a:solidFill>
                  <a:prstClr val="white"/>
                </a:solidFill>
                <a:effectLst/>
                <a:uLnTx/>
                <a:uFillTx/>
                <a:latin typeface="Candara"/>
                <a:ea typeface="+mj-ea"/>
                <a:cs typeface="+mj-cs"/>
              </a:rPr>
              <a:t>Biblical examples…</a:t>
            </a:r>
            <a:endParaRPr lang="en-US" sz="5400" b="1" dirty="0"/>
          </a:p>
        </p:txBody>
      </p:sp>
    </p:spTree>
    <p:extLst>
      <p:ext uri="{BB962C8B-B14F-4D97-AF65-F5344CB8AC3E}">
        <p14:creationId xmlns:p14="http://schemas.microsoft.com/office/powerpoint/2010/main" val="53827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1866122"/>
            <a:ext cx="11029616" cy="4991878"/>
          </a:xfrm>
        </p:spPr>
        <p:txBody>
          <a:bodyPr>
            <a:normAutofit fontScale="85000" lnSpcReduction="20000"/>
          </a:bodyPr>
          <a:lstStyle/>
          <a:p>
            <a:pPr marL="0" indent="0">
              <a:buNone/>
            </a:pPr>
            <a:r>
              <a:rPr lang="en-US" sz="3200" dirty="0"/>
              <a:t>Examples:</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Noah - on an ark he spent 120 years building by faith in God. </a:t>
            </a:r>
            <a:r>
              <a:rPr lang="en-US" sz="3200" dirty="0">
                <a:latin typeface="Calibri" panose="020F0502020204030204" pitchFamily="34" charset="0"/>
                <a:ea typeface="Calibri" panose="020F0502020204030204" pitchFamily="34" charset="0"/>
                <a:cs typeface="Times New Roman" panose="02020603050405020304" pitchFamily="18" charset="0"/>
              </a:rPr>
              <a:t>(Hebrews 11:7)</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Abraham - not at home but in a tent seeking a permanent home </a:t>
            </a:r>
            <a:r>
              <a:rPr lang="en-US" sz="3200" dirty="0">
                <a:latin typeface="Calibri" panose="020F0502020204030204" pitchFamily="34" charset="0"/>
                <a:ea typeface="Calibri" panose="020F0502020204030204" pitchFamily="34" charset="0"/>
                <a:cs typeface="Times New Roman" panose="02020603050405020304" pitchFamily="18" charset="0"/>
              </a:rPr>
              <a:t>(Hebrews 11:8-10)</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Jacob</a:t>
            </a:r>
            <a:r>
              <a:rPr lang="en-US" sz="3200" dirty="0">
                <a:latin typeface="Calibri" panose="020F0502020204030204" pitchFamily="34" charset="0"/>
                <a:ea typeface="Calibri" panose="020F0502020204030204" pitchFamily="34" charset="0"/>
                <a:cs typeface="Times New Roman" panose="02020603050405020304" pitchFamily="18" charset="0"/>
              </a:rPr>
              <a:t> - </a:t>
            </a:r>
            <a:r>
              <a:rPr lang="en-US" sz="3200" b="1" dirty="0">
                <a:latin typeface="Calibri" panose="020F0502020204030204" pitchFamily="34" charset="0"/>
                <a:ea typeface="Calibri" panose="020F0502020204030204" pitchFamily="34" charset="0"/>
                <a:cs typeface="Times New Roman" panose="02020603050405020304" pitchFamily="18" charset="0"/>
              </a:rPr>
              <a:t>serving out of love</a:t>
            </a:r>
            <a:r>
              <a:rPr lang="en-US" sz="3200" dirty="0">
                <a:latin typeface="Calibri" panose="020F0502020204030204" pitchFamily="34" charset="0"/>
                <a:ea typeface="Calibri" panose="020F0502020204030204" pitchFamily="34" charset="0"/>
                <a:cs typeface="Times New Roman" panose="02020603050405020304" pitchFamily="18" charset="0"/>
              </a:rPr>
              <a:t>. (Genesis 29:20; 1 John 5:3)</a:t>
            </a:r>
          </a:p>
          <a:p>
            <a:pPr marL="514350" indent="-514350">
              <a:buAutoNum type="arabicPeriod"/>
            </a:pPr>
            <a:r>
              <a:rPr lang="en-US" sz="3200" b="1" dirty="0">
                <a:latin typeface="Calibri" panose="020F0502020204030204" pitchFamily="34" charset="0"/>
                <a:cs typeface="Times New Roman" panose="02020603050405020304" pitchFamily="18" charset="0"/>
              </a:rPr>
              <a:t>Joseph</a:t>
            </a:r>
            <a:r>
              <a:rPr lang="en-US" sz="3200" dirty="0">
                <a:latin typeface="Calibri" panose="020F0502020204030204" pitchFamily="34" charset="0"/>
                <a:cs typeface="Times New Roman" panose="02020603050405020304" pitchFamily="18" charset="0"/>
              </a:rPr>
              <a:t> - 2</a:t>
            </a:r>
            <a:r>
              <a:rPr lang="en-US" sz="3200" baseline="30000" dirty="0">
                <a:latin typeface="Calibri" panose="020F0502020204030204" pitchFamily="34" charset="0"/>
                <a:cs typeface="Times New Roman" panose="02020603050405020304" pitchFamily="18" charset="0"/>
              </a:rPr>
              <a:t>nd</a:t>
            </a:r>
            <a:r>
              <a:rPr lang="en-US" sz="3200" dirty="0">
                <a:latin typeface="Calibri" panose="020F0502020204030204" pitchFamily="34" charset="0"/>
                <a:cs typeface="Times New Roman" panose="02020603050405020304" pitchFamily="18" charset="0"/>
              </a:rPr>
              <a:t> in command in Egypt saving millions of lives because he continued to reverence and fear and trust in Him. </a:t>
            </a:r>
          </a:p>
          <a:p>
            <a:pPr marL="514350" indent="-514350">
              <a:buAutoNum type="arabicPeriod"/>
            </a:pPr>
            <a:r>
              <a:rPr lang="en-US" sz="3200" b="1" dirty="0">
                <a:latin typeface="Calibri" panose="020F0502020204030204" pitchFamily="34" charset="0"/>
                <a:cs typeface="Times New Roman" panose="02020603050405020304" pitchFamily="18" charset="0"/>
              </a:rPr>
              <a:t>Moses</a:t>
            </a:r>
            <a:r>
              <a:rPr lang="en-US" sz="3200" dirty="0">
                <a:latin typeface="Calibri" panose="020F0502020204030204" pitchFamily="34" charset="0"/>
                <a:cs typeface="Times New Roman" panose="02020603050405020304" pitchFamily="18" charset="0"/>
              </a:rPr>
              <a:t> - </a:t>
            </a:r>
            <a:r>
              <a:rPr lang="en-US" sz="3200" b="1" dirty="0">
                <a:latin typeface="Calibri" panose="020F0502020204030204" pitchFamily="34" charset="0"/>
                <a:cs typeface="Times New Roman" panose="02020603050405020304" pitchFamily="18" charset="0"/>
              </a:rPr>
              <a:t>in the wilderness of Sinai shepherding sheep instead of the palace in Egypt because of faith in God’s promises</a:t>
            </a:r>
            <a:r>
              <a:rPr lang="en-US" sz="3200" dirty="0">
                <a:latin typeface="Calibri" panose="020F0502020204030204" pitchFamily="34" charset="0"/>
                <a:cs typeface="Times New Roman" panose="02020603050405020304" pitchFamily="18" charset="0"/>
              </a:rPr>
              <a:t>. (Hebrews 11:24-26)</a:t>
            </a:r>
          </a:p>
          <a:p>
            <a:pPr marL="514350" indent="-514350">
              <a:buAutoNum type="arabicPeriod"/>
            </a:pPr>
            <a:r>
              <a:rPr lang="en-US" sz="3200" b="1" dirty="0">
                <a:latin typeface="Calibri" panose="020F0502020204030204" pitchFamily="34" charset="0"/>
                <a:cs typeface="Times New Roman" panose="02020603050405020304" pitchFamily="18" charset="0"/>
              </a:rPr>
              <a:t>Rahab</a:t>
            </a:r>
            <a:r>
              <a:rPr lang="en-US" sz="3200" dirty="0">
                <a:latin typeface="Calibri" panose="020F0502020204030204" pitchFamily="34" charset="0"/>
                <a:cs typeface="Times New Roman" panose="02020603050405020304" pitchFamily="18" charset="0"/>
              </a:rPr>
              <a:t> - inside her residence per the instructions because that’s where she and her family would be saved.  (Joshua 2:18-19)</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b="1" dirty="0"/>
              <a:t>Where are you?</a:t>
            </a:r>
          </a:p>
        </p:txBody>
      </p:sp>
    </p:spTree>
    <p:extLst>
      <p:ext uri="{BB962C8B-B14F-4D97-AF65-F5344CB8AC3E}">
        <p14:creationId xmlns:p14="http://schemas.microsoft.com/office/powerpoint/2010/main" val="35677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4" y="2180498"/>
            <a:ext cx="11287345" cy="4677502"/>
          </a:xfrm>
        </p:spPr>
        <p:txBody>
          <a:bodyPr>
            <a:normAutofit/>
          </a:bodyPr>
          <a:lstStyle/>
          <a:p>
            <a:pPr marL="0" indent="0">
              <a:buNone/>
            </a:pPr>
            <a:r>
              <a:rPr lang="en-US" sz="3600" b="1" dirty="0"/>
              <a:t>In our thinking:</a:t>
            </a:r>
          </a:p>
          <a:p>
            <a:pPr marL="0" indent="0">
              <a:buNone/>
            </a:pPr>
            <a:r>
              <a:rPr lang="en-US" sz="3200" b="1" dirty="0">
                <a:latin typeface="Calibri" panose="020F0502020204030204" pitchFamily="34" charset="0"/>
                <a:ea typeface="Calibri" panose="020F0502020204030204" pitchFamily="34" charset="0"/>
                <a:cs typeface="Times New Roman" panose="02020603050405020304" pitchFamily="18" charset="0"/>
              </a:rPr>
              <a:t>Have our thoughts taken us away from Him?</a:t>
            </a:r>
          </a:p>
          <a:p>
            <a:pPr>
              <a:buFont typeface="Arial" panose="020B0604020202020204" pitchFamily="34" charset="0"/>
              <a:buChar char="•"/>
            </a:pPr>
            <a:r>
              <a:rPr lang="en-US" sz="3200" b="1" dirty="0">
                <a:latin typeface="Calibri" panose="020F0502020204030204" pitchFamily="34" charset="0"/>
                <a:ea typeface="Calibri" panose="020F0502020204030204" pitchFamily="34" charset="0"/>
                <a:cs typeface="Times New Roman" panose="02020603050405020304" pitchFamily="18" charset="0"/>
              </a:rPr>
              <a:t>Begin to think that God doesn’t see? </a:t>
            </a:r>
            <a:br>
              <a:rPr lang="en-US" sz="3200" b="1"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(Isaiah 29:15-16; 47:10; Ezekiel 8:12; Psalms 10:11; 94:7-12)</a:t>
            </a:r>
          </a:p>
          <a:p>
            <a:pPr>
              <a:buFont typeface="Arial" panose="020B0604020202020204" pitchFamily="34" charset="0"/>
              <a:buChar char="•"/>
            </a:pPr>
            <a:r>
              <a:rPr lang="en-US" sz="3200" b="1" dirty="0">
                <a:latin typeface="Calibri" panose="020F0502020204030204" pitchFamily="34" charset="0"/>
                <a:ea typeface="Calibri" panose="020F0502020204030204" pitchFamily="34" charset="0"/>
                <a:cs typeface="Times New Roman" panose="02020603050405020304" pitchFamily="18" charset="0"/>
              </a:rPr>
              <a:t>Not seeking Him or His will? </a:t>
            </a:r>
            <a:r>
              <a:rPr lang="en-US" sz="3200" dirty="0">
                <a:latin typeface="Calibri" panose="020F0502020204030204" pitchFamily="34" charset="0"/>
                <a:ea typeface="Calibri" panose="020F0502020204030204" pitchFamily="34" charset="0"/>
                <a:cs typeface="Times New Roman" panose="02020603050405020304" pitchFamily="18" charset="0"/>
              </a:rPr>
              <a:t>(Psalms 53:1-3; cf., Colossians 3:1-2)</a:t>
            </a:r>
          </a:p>
          <a:p>
            <a:pPr>
              <a:buFont typeface="Arial" panose="020B0604020202020204" pitchFamily="34" charset="0"/>
              <a:buChar char="•"/>
            </a:pPr>
            <a:r>
              <a:rPr lang="en-US" sz="3200" b="1" dirty="0">
                <a:latin typeface="Calibri" panose="020F0502020204030204" pitchFamily="34" charset="0"/>
                <a:ea typeface="Calibri" panose="020F0502020204030204" pitchFamily="34" charset="0"/>
                <a:cs typeface="Times New Roman" panose="02020603050405020304" pitchFamily="18" charset="0"/>
              </a:rPr>
              <a:t>We can’t hide our sins. </a:t>
            </a:r>
            <a:r>
              <a:rPr lang="en-US" sz="3200" dirty="0">
                <a:latin typeface="Calibri" panose="020F0502020204030204" pitchFamily="34" charset="0"/>
                <a:ea typeface="Calibri" panose="020F0502020204030204" pitchFamily="34" charset="0"/>
                <a:cs typeface="Times New Roman" panose="02020603050405020304" pitchFamily="18" charset="0"/>
              </a:rPr>
              <a:t>(Psalms 32:5; cf., Job 31:33)</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b="1" dirty="0"/>
              <a:t>Where are you?</a:t>
            </a:r>
          </a:p>
        </p:txBody>
      </p:sp>
    </p:spTree>
    <p:extLst>
      <p:ext uri="{BB962C8B-B14F-4D97-AF65-F5344CB8AC3E}">
        <p14:creationId xmlns:p14="http://schemas.microsoft.com/office/powerpoint/2010/main" val="44037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4" y="2180498"/>
            <a:ext cx="11287345" cy="4677502"/>
          </a:xfrm>
        </p:spPr>
        <p:txBody>
          <a:bodyPr>
            <a:normAutofit/>
          </a:bodyPr>
          <a:lstStyle/>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Maybe we haven’t </a:t>
            </a:r>
            <a:r>
              <a:rPr lang="en-US" sz="3600" b="1" dirty="0">
                <a:latin typeface="Calibri" panose="020F0502020204030204" pitchFamily="34" charset="0"/>
                <a:ea typeface="Calibri" panose="020F0502020204030204" pitchFamily="34" charset="0"/>
                <a:cs typeface="Times New Roman" panose="02020603050405020304" pitchFamily="18" charset="0"/>
              </a:rPr>
              <a:t>“fled”</a:t>
            </a:r>
            <a:r>
              <a:rPr lang="en-US" sz="3600" dirty="0">
                <a:latin typeface="Calibri" panose="020F0502020204030204" pitchFamily="34" charset="0"/>
                <a:ea typeface="Calibri" panose="020F0502020204030204" pitchFamily="34" charset="0"/>
                <a:cs typeface="Times New Roman" panose="02020603050405020304" pitchFamily="18" charset="0"/>
              </a:rPr>
              <a:t> from the presence of the Lord like Jonah, but are we as close as we use to be?</a:t>
            </a:r>
          </a:p>
          <a:p>
            <a:pPr marL="0" indent="0">
              <a:buNone/>
            </a:pPr>
            <a:r>
              <a:rPr lang="en-US" sz="3600" b="1" dirty="0">
                <a:latin typeface="Calibri" panose="020F0502020204030204" pitchFamily="34" charset="0"/>
                <a:cs typeface="Times New Roman" panose="02020603050405020304" pitchFamily="18" charset="0"/>
              </a:rPr>
              <a:t>Are we purposefully drawing near to God</a:t>
            </a:r>
            <a:r>
              <a:rPr lang="en-US" sz="3600" dirty="0">
                <a:latin typeface="Calibri" panose="020F0502020204030204" pitchFamily="34" charset="0"/>
                <a:cs typeface="Times New Roman" panose="02020603050405020304" pitchFamily="18" charset="0"/>
              </a:rPr>
              <a:t>? (James 4:7-8)</a:t>
            </a:r>
            <a:endParaRPr lang="en-US" sz="3600" dirty="0"/>
          </a:p>
          <a:p>
            <a:pPr marL="0" indent="0">
              <a:buNone/>
            </a:pPr>
            <a:r>
              <a:rPr lang="en-US" sz="3600" b="1" dirty="0">
                <a:latin typeface="Calibri" panose="020F0502020204030204" pitchFamily="34" charset="0"/>
                <a:ea typeface="Calibri" panose="020F0502020204030204" pitchFamily="34" charset="0"/>
                <a:cs typeface="Times New Roman" panose="02020603050405020304" pitchFamily="18" charset="0"/>
              </a:rPr>
              <a:t>Have we drifted due to negligence? </a:t>
            </a:r>
            <a:r>
              <a:rPr lang="en-US" sz="3600" dirty="0">
                <a:latin typeface="Calibri" panose="020F0502020204030204" pitchFamily="34" charset="0"/>
                <a:ea typeface="Calibri" panose="020F0502020204030204" pitchFamily="34" charset="0"/>
                <a:cs typeface="Times New Roman" panose="02020603050405020304" pitchFamily="18" charset="0"/>
              </a:rPr>
              <a:t>(Hebrews 2:1-3) </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a:xfrm>
            <a:off x="581193" y="625642"/>
            <a:ext cx="11029616" cy="1240480"/>
          </a:xfrm>
        </p:spPr>
        <p:txBody>
          <a:bodyPr>
            <a:normAutofit fontScale="90000"/>
          </a:bodyPr>
          <a:lstStyle/>
          <a:p>
            <a:r>
              <a:rPr lang="en-US" sz="4400" b="1" dirty="0"/>
              <a:t>Where are you in terms of where we used to be &amp; where we should be?</a:t>
            </a:r>
          </a:p>
        </p:txBody>
      </p:sp>
    </p:spTree>
    <p:extLst>
      <p:ext uri="{BB962C8B-B14F-4D97-AF65-F5344CB8AC3E}">
        <p14:creationId xmlns:p14="http://schemas.microsoft.com/office/powerpoint/2010/main" val="120609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5" cy="4677502"/>
          </a:xfrm>
        </p:spPr>
        <p:txBody>
          <a:bodyPr>
            <a:normAutofit fontScale="85000" lnSpcReduction="10000"/>
          </a:bodyPr>
          <a:lstStyle/>
          <a:p>
            <a:pPr>
              <a:buFont typeface="Arial" panose="020B0604020202020204" pitchFamily="34" charset="0"/>
              <a:buChar char="•"/>
            </a:pPr>
            <a:r>
              <a:rPr lang="en-US" sz="3600" b="1" dirty="0"/>
              <a:t>Someone who needs guiding</a:t>
            </a:r>
            <a:r>
              <a:rPr lang="en-US" sz="3600" dirty="0"/>
              <a:t>? </a:t>
            </a:r>
            <a:r>
              <a:rPr lang="en-US" sz="3200" dirty="0"/>
              <a:t>(Acts 8:31)</a:t>
            </a:r>
          </a:p>
          <a:p>
            <a:pPr>
              <a:buFont typeface="Arial" panose="020B0604020202020204" pitchFamily="34" charset="0"/>
              <a:buChar char="•"/>
            </a:pPr>
            <a:r>
              <a:rPr lang="en-US" sz="3600" b="1" dirty="0"/>
              <a:t>One who needs nurturing or someone who should be mature?</a:t>
            </a:r>
            <a:r>
              <a:rPr lang="en-US" sz="3600" dirty="0"/>
              <a:t> </a:t>
            </a:r>
            <a:r>
              <a:rPr lang="en-US" sz="3200" dirty="0"/>
              <a:t>(Hebrews 5:12-6:1)</a:t>
            </a:r>
          </a:p>
          <a:p>
            <a:pPr>
              <a:buFont typeface="Arial" panose="020B0604020202020204" pitchFamily="34" charset="0"/>
              <a:buChar char="•"/>
            </a:pPr>
            <a:r>
              <a:rPr lang="en-US" sz="3500" b="1" dirty="0"/>
              <a:t>Becoming more or less spiritually minded? </a:t>
            </a:r>
            <a:r>
              <a:rPr lang="en-US" sz="3200" dirty="0"/>
              <a:t>(1 Corinthians 3:1-3; Romans 8:5-8)</a:t>
            </a:r>
          </a:p>
          <a:p>
            <a:pPr>
              <a:buFont typeface="Arial" panose="020B0604020202020204" pitchFamily="34" charset="0"/>
              <a:buChar char="•"/>
            </a:pPr>
            <a:r>
              <a:rPr lang="en-US" sz="3500" b="1" dirty="0"/>
              <a:t>Becoming distracted or “encumbered”? </a:t>
            </a:r>
            <a:r>
              <a:rPr lang="en-US" sz="3500" dirty="0"/>
              <a:t>(Hebrews 12:1; </a:t>
            </a:r>
            <a:br>
              <a:rPr lang="en-US" sz="3500" dirty="0"/>
            </a:br>
            <a:r>
              <a:rPr lang="en-US" sz="3500" dirty="0"/>
              <a:t>1 Corinthians 7:35)</a:t>
            </a:r>
          </a:p>
          <a:p>
            <a:pPr>
              <a:buFont typeface="Arial" panose="020B0604020202020204" pitchFamily="34" charset="0"/>
              <a:buChar char="•"/>
            </a:pPr>
            <a:r>
              <a:rPr lang="en-US" sz="3600" b="1" dirty="0"/>
              <a:t>Become stagnant and indifferent</a:t>
            </a:r>
            <a:r>
              <a:rPr lang="en-US" sz="3600" dirty="0"/>
              <a:t>? </a:t>
            </a:r>
            <a:r>
              <a:rPr lang="en-US" sz="3200" dirty="0"/>
              <a:t>(Zephaniah 1:12)</a:t>
            </a:r>
          </a:p>
          <a:p>
            <a:pPr>
              <a:buFont typeface="Arial" panose="020B0604020202020204" pitchFamily="34" charset="0"/>
              <a:buChar char="•"/>
            </a:pPr>
            <a:r>
              <a:rPr lang="en-US" sz="3600" b="1" dirty="0"/>
              <a:t>Lazy, inactive &amp; lacking diligence</a:t>
            </a:r>
            <a:r>
              <a:rPr lang="en-US" sz="3600" dirty="0"/>
              <a:t>? </a:t>
            </a:r>
            <a:r>
              <a:rPr lang="en-US" sz="3200" dirty="0"/>
              <a:t>(Matthew 25:26; Romans 12:11)</a:t>
            </a: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a:xfrm>
            <a:off x="581193" y="578499"/>
            <a:ext cx="11029616" cy="1268962"/>
          </a:xfrm>
        </p:spPr>
        <p:txBody>
          <a:bodyPr>
            <a:noAutofit/>
          </a:bodyPr>
          <a:lstStyle/>
          <a:p>
            <a:r>
              <a:rPr lang="en-US" sz="4400" b="1" dirty="0"/>
              <a:t>Where are you </a:t>
            </a:r>
            <a:br>
              <a:rPr lang="en-US" sz="4400" b="1" dirty="0"/>
            </a:br>
            <a:r>
              <a:rPr lang="en-US" sz="4400" b="1" dirty="0"/>
              <a:t>In terms of Growth &amp; maturity?</a:t>
            </a:r>
          </a:p>
        </p:txBody>
      </p:sp>
    </p:spTree>
    <p:extLst>
      <p:ext uri="{BB962C8B-B14F-4D97-AF65-F5344CB8AC3E}">
        <p14:creationId xmlns:p14="http://schemas.microsoft.com/office/powerpoint/2010/main" val="397781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Looks Like Sounds Like_SL - v4" id="{49340C27-6B59-423E-9A21-D8403F920761}" vid="{33BFA150-A101-4C57-BCA6-BEC943E5B3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53253B1-1887-43EF-BBA6-7E1941C42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58AF07-9E42-47AF-83DF-C9E8FADF7120}">
  <ds:schemaRefs>
    <ds:schemaRef ds:uri="http://schemas.microsoft.com/sharepoint/v3/contenttype/forms"/>
  </ds:schemaRefs>
</ds:datastoreItem>
</file>

<file path=customXml/itemProps3.xml><?xml version="1.0" encoding="utf-8"?>
<ds:datastoreItem xmlns:ds="http://schemas.openxmlformats.org/officeDocument/2006/customXml" ds:itemID="{DFC4EF74-2977-4065-95FE-55F8E4B639D4}">
  <ds:schemaRefs>
    <ds:schemaRef ds:uri="http://schemas.microsoft.com/office/2006/documentManagement/types"/>
    <ds:schemaRef ds:uri="http://www.w3.org/XML/1998/namespace"/>
    <ds:schemaRef ds:uri="http://purl.org/dc/elements/1.1/"/>
    <ds:schemaRef ds:uri="6dc4bcd6-49db-4c07-9060-8acfc67cef9f"/>
    <ds:schemaRef ds:uri="http://schemas.microsoft.com/office/infopath/2007/PartnerControls"/>
    <ds:schemaRef ds:uri="fb0879af-3eba-417a-a55a-ffe6dcd6ca77"/>
    <ds:schemaRef ds:uri="http://schemas.openxmlformats.org/package/2006/metadata/core-properties"/>
    <ds:schemaRef ds:uri="http://schemas.microsoft.com/office/2006/metadata/properties"/>
    <ds:schemaRef ds:uri="http://schemas.microsoft.com/sharepoint/v3"/>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Looks like sounds like presentation</Template>
  <TotalTime>0</TotalTime>
  <Words>2597</Words>
  <Application>Microsoft Office PowerPoint</Application>
  <PresentationFormat>Widescreen</PresentationFormat>
  <Paragraphs>163</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Candara</vt:lpstr>
      <vt:lpstr>Wingdings 2</vt:lpstr>
      <vt:lpstr>Dividend</vt:lpstr>
      <vt:lpstr>Where are you?</vt:lpstr>
      <vt:lpstr>Where are you?</vt:lpstr>
      <vt:lpstr>Where are you?</vt:lpstr>
      <vt:lpstr>Where are you?  Biblical examples…</vt:lpstr>
      <vt:lpstr>Where are you?  Biblical examples…</vt:lpstr>
      <vt:lpstr>Where are you?</vt:lpstr>
      <vt:lpstr>Where are you?</vt:lpstr>
      <vt:lpstr>Where are you in terms of where we used to be &amp; where we should be?</vt:lpstr>
      <vt:lpstr>Where are you  In terms of Growth &amp; maturity?</vt:lpstr>
      <vt:lpstr>Where are you… Are you lost?</vt:lpstr>
      <vt:lpstr>God is asking…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2019-04-14T02:13:45Z</dcterms:created>
  <dcterms:modified xsi:type="dcterms:W3CDTF">2024-02-28T15:45:18Z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