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8" r:id="rId6"/>
    <p:sldId id="273" r:id="rId7"/>
    <p:sldId id="274" r:id="rId8"/>
    <p:sldId id="276" r:id="rId9"/>
    <p:sldId id="277" r:id="rId10"/>
    <p:sldId id="278" r:id="rId11"/>
    <p:sldId id="280" r:id="rId12"/>
    <p:sldId id="279" r:id="rId13"/>
    <p:sldId id="282" r:id="rId14"/>
    <p:sldId id="281" r:id="rId15"/>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1" autoAdjust="0"/>
    <p:restoredTop sz="86397" autoAdjust="0"/>
  </p:normalViewPr>
  <p:slideViewPr>
    <p:cSldViewPr>
      <p:cViewPr varScale="1">
        <p:scale>
          <a:sx n="59" d="100"/>
          <a:sy n="59" d="100"/>
        </p:scale>
        <p:origin x="300" y="66"/>
      </p:cViewPr>
      <p:guideLst>
        <p:guide orient="horz" pos="2160"/>
        <p:guide pos="3839"/>
      </p:guideLst>
    </p:cSldViewPr>
  </p:slideViewPr>
  <p:outlineViewPr>
    <p:cViewPr>
      <p:scale>
        <a:sx n="33" d="100"/>
        <a:sy n="33" d="100"/>
      </p:scale>
      <p:origin x="0" y="-144"/>
    </p:cViewPr>
  </p:outlineViewPr>
  <p:notesTextViewPr>
    <p:cViewPr>
      <p:scale>
        <a:sx n="1" d="1"/>
        <a:sy n="1" d="1"/>
      </p:scale>
      <p:origin x="0" y="-636"/>
    </p:cViewPr>
  </p:notesTextViewPr>
  <p:notesViewPr>
    <p:cSldViewPr showGuides="1">
      <p:cViewPr varScale="1">
        <p:scale>
          <a:sx n="63" d="100"/>
          <a:sy n="63" d="100"/>
        </p:scale>
        <p:origin x="1986"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r>
              <a:rPr lang="en-US"/>
              <a:t>2/4/2024 pm</a:t>
            </a:r>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r>
              <a:rPr lang="en-US"/>
              <a:t>Our Spiritual Renewal</a:t>
            </a:r>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r>
              <a:rPr lang="en-US"/>
              <a:t>2/4/2024 pm</a:t>
            </a:r>
            <a:endParaRPr/>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r>
              <a:rPr lang="en-US"/>
              <a:t>Our Spiritual Renewal</a:t>
            </a:r>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hf hdr="0"/>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2/4/2024 pm</a:t>
            </a:r>
          </a:p>
        </p:txBody>
      </p:sp>
      <p:sp>
        <p:nvSpPr>
          <p:cNvPr id="5" name="Footer Placeholder 4"/>
          <p:cNvSpPr>
            <a:spLocks noGrp="1"/>
          </p:cNvSpPr>
          <p:nvPr>
            <p:ph type="ftr" sz="quarter" idx="4"/>
          </p:nvPr>
        </p:nvSpPr>
        <p:spPr/>
        <p:txBody>
          <a:bodyPr/>
          <a:lstStyle/>
          <a:p>
            <a:r>
              <a:rPr lang="en-US"/>
              <a:t>Our Spiritual Renewal</a:t>
            </a:r>
          </a:p>
        </p:txBody>
      </p:sp>
      <p:sp>
        <p:nvSpPr>
          <p:cNvPr id="6" name="Slide Number Placeholder 5"/>
          <p:cNvSpPr>
            <a:spLocks noGrp="1"/>
          </p:cNvSpPr>
          <p:nvPr>
            <p:ph type="sldNum" sz="quarter" idx="5"/>
          </p:nvPr>
        </p:nvSpPr>
        <p:spPr/>
        <p:txBody>
          <a:bodyPr/>
          <a:lstStyle/>
          <a:p>
            <a:fld id="{B045B7DE-1198-4F2F-B574-CA8CAE341642}" type="slidenum">
              <a:rPr lang="en-US" smtClean="0"/>
              <a:t>1</a:t>
            </a:fld>
            <a:endParaRPr lang="en-US"/>
          </a:p>
        </p:txBody>
      </p:sp>
    </p:spTree>
    <p:extLst>
      <p:ext uri="{BB962C8B-B14F-4D97-AF65-F5344CB8AC3E}">
        <p14:creationId xmlns:p14="http://schemas.microsoft.com/office/powerpoint/2010/main" val="3904695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56166">
              <a:defRPr/>
            </a:pP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10</a:t>
            </a:fld>
            <a:endParaRPr lang="en-US"/>
          </a:p>
        </p:txBody>
      </p:sp>
      <p:sp>
        <p:nvSpPr>
          <p:cNvPr id="5" name="Date Placeholder 4">
            <a:extLst>
              <a:ext uri="{FF2B5EF4-FFF2-40B4-BE49-F238E27FC236}">
                <a16:creationId xmlns:a16="http://schemas.microsoft.com/office/drawing/2014/main" id="{534DCE8B-8FA8-04AA-0124-8388BF6AE774}"/>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F5226E28-D0AD-0C20-482F-0E8F88E9D09A}"/>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2619739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56166">
              <a:defRPr/>
            </a:pP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11</a:t>
            </a:fld>
            <a:endParaRPr lang="en-US"/>
          </a:p>
        </p:txBody>
      </p:sp>
      <p:sp>
        <p:nvSpPr>
          <p:cNvPr id="5" name="Date Placeholder 4">
            <a:extLst>
              <a:ext uri="{FF2B5EF4-FFF2-40B4-BE49-F238E27FC236}">
                <a16:creationId xmlns:a16="http://schemas.microsoft.com/office/drawing/2014/main" id="{53C083C1-884F-0D4A-17A5-A8C6FABCEDA7}"/>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3DB5E34F-F057-25E3-2AF3-E2A98DCE89D6}"/>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369876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Cor 4:16-18 - Therefore we do not lose heart, </a:t>
            </a:r>
            <a:r>
              <a:rPr lang="en-US" sz="1400" b="1" dirty="0"/>
              <a:t>but though our outer man is decaying</a:t>
            </a:r>
            <a:r>
              <a:rPr lang="en-US" sz="1400" dirty="0"/>
              <a:t>, yet </a:t>
            </a:r>
            <a:r>
              <a:rPr lang="en-US" sz="1400" b="1" dirty="0"/>
              <a:t>our inner man is being renewed day by day</a:t>
            </a:r>
            <a:r>
              <a:rPr lang="en-US" sz="1400" dirty="0"/>
              <a:t>. 17 For momentary, light affliction is producing for us an eternal weight of glory far beyond all comparison, 18 while we look not at the things which are seen, but at the things which are not seen; for the things which are seen are temporal, but the things which are not seen are eternal.</a:t>
            </a:r>
          </a:p>
          <a:p>
            <a:pPr marL="294465" indent="-294465">
              <a:buFont typeface="Arial" panose="020B0604020202020204" pitchFamily="34" charset="0"/>
              <a:buChar char="•"/>
            </a:pPr>
            <a:r>
              <a:rPr lang="en-US" sz="1400" dirty="0"/>
              <a:t>Note the context of 2 Cor. 4:7-12 and the contrast of the spiritual treasure in earthen vessels and then in 5:1ff of the groaning we do in this tent.</a:t>
            </a:r>
          </a:p>
          <a:p>
            <a:pPr marL="294465" indent="-294465">
              <a:buFont typeface="Arial" panose="020B0604020202020204" pitchFamily="34" charset="0"/>
              <a:buChar char="•"/>
            </a:pPr>
            <a:endParaRPr lang="en-US" sz="1400" dirty="0"/>
          </a:p>
          <a:p>
            <a:endParaRPr lang="en-US" sz="1400" dirty="0"/>
          </a:p>
          <a:p>
            <a:r>
              <a:rPr lang="en-US" sz="1400" dirty="0"/>
              <a:t>Ps 51:10 - Create in me a clean heart, O God, And renew a steadfast spirit within me. </a:t>
            </a:r>
          </a:p>
          <a:p>
            <a:endParaRPr lang="en-US" sz="1400" dirty="0"/>
          </a:p>
          <a:p>
            <a:r>
              <a:rPr lang="en-US" sz="1400" dirty="0"/>
              <a:t>Tourism accounts for over $1 trillion dollars each year.</a:t>
            </a:r>
          </a:p>
          <a:p>
            <a:r>
              <a:rPr lang="en-US" sz="1400" dirty="0"/>
              <a:t>Spas alone are a $20 billion dollar a year business.</a:t>
            </a:r>
          </a:p>
          <a:p>
            <a:endParaRPr lang="en-US" sz="1400" dirty="0"/>
          </a:p>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2</a:t>
            </a:fld>
            <a:endParaRPr lang="en-US"/>
          </a:p>
        </p:txBody>
      </p:sp>
      <p:sp>
        <p:nvSpPr>
          <p:cNvPr id="5" name="Date Placeholder 4">
            <a:extLst>
              <a:ext uri="{FF2B5EF4-FFF2-40B4-BE49-F238E27FC236}">
                <a16:creationId xmlns:a16="http://schemas.microsoft.com/office/drawing/2014/main" id="{D39DEECE-FCA7-7843-8804-F2EA8B7EDA9E}"/>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283D7054-9984-E59C-9EE7-6913E01F90FB}"/>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2112911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56166"/>
            <a:r>
              <a:rPr lang="en-US" b="1" dirty="0"/>
              <a:t>Spiritually</a:t>
            </a:r>
            <a:r>
              <a:rPr lang="en-US" dirty="0"/>
              <a:t>? Disappointment/discouragement, temptation &amp; trials, failure also from a lack of nourishment and energy.</a:t>
            </a:r>
          </a:p>
          <a:p>
            <a:pPr defTabSz="1256166"/>
            <a:endParaRPr lang="en-US" dirty="0"/>
          </a:p>
          <a:p>
            <a:r>
              <a:rPr lang="en-US" dirty="0"/>
              <a:t>We get tired of being tired. </a:t>
            </a:r>
          </a:p>
          <a:p>
            <a:endParaRPr lang="en-US" dirty="0"/>
          </a:p>
          <a:p>
            <a:r>
              <a:rPr lang="en-US" dirty="0"/>
              <a:t>Looking for renewal in all the wrong places.</a:t>
            </a:r>
          </a:p>
        </p:txBody>
      </p:sp>
      <p:sp>
        <p:nvSpPr>
          <p:cNvPr id="4" name="Slide Number Placeholder 3"/>
          <p:cNvSpPr>
            <a:spLocks noGrp="1"/>
          </p:cNvSpPr>
          <p:nvPr>
            <p:ph type="sldNum" sz="quarter" idx="5"/>
          </p:nvPr>
        </p:nvSpPr>
        <p:spPr/>
        <p:txBody>
          <a:bodyPr/>
          <a:lstStyle/>
          <a:p>
            <a:fld id="{B045B7DE-1198-4F2F-B574-CA8CAE341642}" type="slidenum">
              <a:rPr lang="en-US" smtClean="0"/>
              <a:t>3</a:t>
            </a:fld>
            <a:endParaRPr lang="en-US"/>
          </a:p>
        </p:txBody>
      </p:sp>
      <p:sp>
        <p:nvSpPr>
          <p:cNvPr id="5" name="Date Placeholder 4">
            <a:extLst>
              <a:ext uri="{FF2B5EF4-FFF2-40B4-BE49-F238E27FC236}">
                <a16:creationId xmlns:a16="http://schemas.microsoft.com/office/drawing/2014/main" id="{0C570296-29CD-79AF-336D-0B9641623841}"/>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EC06C2FC-B5E5-8D88-47E6-ADC35793E490}"/>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4052864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56166">
              <a:defRPr/>
            </a:pPr>
            <a:r>
              <a:rPr lang="en-US" b="1" dirty="0"/>
              <a:t>Spiritually</a:t>
            </a:r>
            <a:r>
              <a:rPr lang="en-US" dirty="0"/>
              <a:t>? Disappointment/discouragement, temptation &amp; trials, failure also from a lack of nourishment and energy.</a:t>
            </a:r>
          </a:p>
          <a:p>
            <a:pPr defTabSz="1256166">
              <a:defRPr/>
            </a:pPr>
            <a:endParaRPr lang="en-US" dirty="0"/>
          </a:p>
          <a:p>
            <a:r>
              <a:rPr lang="en-US" dirty="0"/>
              <a:t>We get tired of being tired. </a:t>
            </a:r>
          </a:p>
          <a:p>
            <a:endParaRPr lang="en-US" dirty="0"/>
          </a:p>
          <a:p>
            <a:r>
              <a:rPr lang="en-US" dirty="0"/>
              <a:t>Looking for renewal in all the wrong places.</a:t>
            </a:r>
          </a:p>
        </p:txBody>
      </p:sp>
      <p:sp>
        <p:nvSpPr>
          <p:cNvPr id="4" name="Slide Number Placeholder 3"/>
          <p:cNvSpPr>
            <a:spLocks noGrp="1"/>
          </p:cNvSpPr>
          <p:nvPr>
            <p:ph type="sldNum" sz="quarter" idx="5"/>
          </p:nvPr>
        </p:nvSpPr>
        <p:spPr/>
        <p:txBody>
          <a:bodyPr/>
          <a:lstStyle/>
          <a:p>
            <a:fld id="{B045B7DE-1198-4F2F-B574-CA8CAE341642}" type="slidenum">
              <a:rPr lang="en-US" smtClean="0"/>
              <a:t>4</a:t>
            </a:fld>
            <a:endParaRPr lang="en-US"/>
          </a:p>
        </p:txBody>
      </p:sp>
      <p:sp>
        <p:nvSpPr>
          <p:cNvPr id="5" name="Date Placeholder 4">
            <a:extLst>
              <a:ext uri="{FF2B5EF4-FFF2-40B4-BE49-F238E27FC236}">
                <a16:creationId xmlns:a16="http://schemas.microsoft.com/office/drawing/2014/main" id="{8F183A96-098E-2AA7-896A-71ED1EBB0628}"/>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D82B0D5C-A295-375D-D158-A1866990A20B}"/>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2513917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56166">
              <a:defRPr/>
            </a:pP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5</a:t>
            </a:fld>
            <a:endParaRPr lang="en-US"/>
          </a:p>
        </p:txBody>
      </p:sp>
      <p:sp>
        <p:nvSpPr>
          <p:cNvPr id="5" name="Date Placeholder 4">
            <a:extLst>
              <a:ext uri="{FF2B5EF4-FFF2-40B4-BE49-F238E27FC236}">
                <a16:creationId xmlns:a16="http://schemas.microsoft.com/office/drawing/2014/main" id="{4FBD1733-DBC8-AEB5-27AF-1872280EDB48}"/>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D8D40471-199F-C468-87CE-28B44B9239E6}"/>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3190133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56166">
              <a:defRPr/>
            </a:pP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6</a:t>
            </a:fld>
            <a:endParaRPr lang="en-US"/>
          </a:p>
        </p:txBody>
      </p:sp>
      <p:sp>
        <p:nvSpPr>
          <p:cNvPr id="5" name="Date Placeholder 4">
            <a:extLst>
              <a:ext uri="{FF2B5EF4-FFF2-40B4-BE49-F238E27FC236}">
                <a16:creationId xmlns:a16="http://schemas.microsoft.com/office/drawing/2014/main" id="{FE40EDF5-E011-6369-F178-5EFDDD4DEA6B}"/>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13A9E62E-273D-81B6-A8FB-D2A1F32854AC}"/>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148296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56166">
              <a:defRPr/>
            </a:pP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7</a:t>
            </a:fld>
            <a:endParaRPr lang="en-US"/>
          </a:p>
        </p:txBody>
      </p:sp>
      <p:sp>
        <p:nvSpPr>
          <p:cNvPr id="5" name="Date Placeholder 4">
            <a:extLst>
              <a:ext uri="{FF2B5EF4-FFF2-40B4-BE49-F238E27FC236}">
                <a16:creationId xmlns:a16="http://schemas.microsoft.com/office/drawing/2014/main" id="{AF856B04-8161-988A-C0E8-E6BEEFFFCFAC}"/>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D49831C9-4EA8-0DA3-A2C7-10C69023589F}"/>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2208067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56166">
              <a:defRPr/>
            </a:pP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8</a:t>
            </a:fld>
            <a:endParaRPr lang="en-US"/>
          </a:p>
        </p:txBody>
      </p:sp>
      <p:sp>
        <p:nvSpPr>
          <p:cNvPr id="5" name="Date Placeholder 4">
            <a:extLst>
              <a:ext uri="{FF2B5EF4-FFF2-40B4-BE49-F238E27FC236}">
                <a16:creationId xmlns:a16="http://schemas.microsoft.com/office/drawing/2014/main" id="{18949EF1-AAEF-A105-D33F-20653E11BB57}"/>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D9B6A348-A2D0-DC2B-3F8F-63DFAABF8CD6}"/>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1623209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56166">
              <a:defRPr/>
            </a:pP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9</a:t>
            </a:fld>
            <a:endParaRPr lang="en-US"/>
          </a:p>
        </p:txBody>
      </p:sp>
      <p:sp>
        <p:nvSpPr>
          <p:cNvPr id="5" name="Date Placeholder 4">
            <a:extLst>
              <a:ext uri="{FF2B5EF4-FFF2-40B4-BE49-F238E27FC236}">
                <a16:creationId xmlns:a16="http://schemas.microsoft.com/office/drawing/2014/main" id="{A79124CC-453E-9B5C-D7D5-0274EB75CAA4}"/>
              </a:ext>
            </a:extLst>
          </p:cNvPr>
          <p:cNvSpPr>
            <a:spLocks noGrp="1"/>
          </p:cNvSpPr>
          <p:nvPr>
            <p:ph type="dt" idx="1"/>
          </p:nvPr>
        </p:nvSpPr>
        <p:spPr/>
        <p:txBody>
          <a:bodyPr/>
          <a:lstStyle/>
          <a:p>
            <a:r>
              <a:rPr lang="en-US"/>
              <a:t>2/4/2024 pm</a:t>
            </a:r>
          </a:p>
        </p:txBody>
      </p:sp>
      <p:sp>
        <p:nvSpPr>
          <p:cNvPr id="6" name="Footer Placeholder 5">
            <a:extLst>
              <a:ext uri="{FF2B5EF4-FFF2-40B4-BE49-F238E27FC236}">
                <a16:creationId xmlns:a16="http://schemas.microsoft.com/office/drawing/2014/main" id="{04E47ACF-3BF6-16DE-ED72-563ED20CE607}"/>
              </a:ext>
            </a:extLst>
          </p:cNvPr>
          <p:cNvSpPr>
            <a:spLocks noGrp="1"/>
          </p:cNvSpPr>
          <p:nvPr>
            <p:ph type="ftr" sz="quarter" idx="4"/>
          </p:nvPr>
        </p:nvSpPr>
        <p:spPr/>
        <p:txBody>
          <a:bodyPr/>
          <a:lstStyle/>
          <a:p>
            <a:r>
              <a:rPr lang="en-US"/>
              <a:t>Our Spiritual Renewal</a:t>
            </a:r>
          </a:p>
        </p:txBody>
      </p:sp>
    </p:spTree>
    <p:extLst>
      <p:ext uri="{BB962C8B-B14F-4D97-AF65-F5344CB8AC3E}">
        <p14:creationId xmlns:p14="http://schemas.microsoft.com/office/powerpoint/2010/main" val="18014124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209051-6E81-43E8-9099-FF6A0C3DCFE8}" type="datetime1">
              <a:rPr lang="en-US"/>
              <a:t>2/3/2024</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CEAB04-7709-4C1E-A61A-74684A0170FC}" type="datetime1">
              <a:rPr lang="en-US"/>
              <a:t>2/3/2024</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79BD0D-E0B1-4CED-AC65-708AC79EB9CD}" type="datetime1">
              <a:rPr lang="en-US"/>
              <a:t>2/3/2024</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C3EA6D-DF0B-4D4B-B359-5F1D1D0E30A4}" type="datetime1">
              <a:rPr lang="en-US"/>
              <a:t>2/3/2024</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77EDB99-15BC-4479-BAC5-1E502E66917A}" type="datetime1">
              <a:rPr lang="en-US"/>
              <a:t>2/3/2024</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p>
            <a:r>
              <a:rPr lang="en-US"/>
              <a:t>Click to edit Master title style</a:t>
            </a:r>
            <a:endParaRPr/>
          </a:p>
        </p:txBody>
      </p:sp>
      <p:sp>
        <p:nvSpPr>
          <p:cNvPr id="3" name="Content Placeholder 2"/>
          <p:cNvSpPr>
            <a:spLocks noGrp="1"/>
          </p:cNvSpPr>
          <p:nvPr>
            <p:ph sz="half" idx="1"/>
          </p:nvPr>
        </p:nvSpPr>
        <p:spPr>
          <a:xfrm>
            <a:off x="1141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067C2A3-CD19-48AB-9F64-ECCF75182EDD}" type="datetime1">
              <a:rPr lang="en-US"/>
              <a:t>2/3/2024</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41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141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094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63E8C1-7C87-4705-AB97-8CD17D208E3F}" type="datetime1">
              <a:rPr lang="en-US"/>
              <a:t>2/3/2024</a:t>
            </a:fld>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20C624E-DF92-4841-B9B9-DD11AA239B85}" type="datetime1">
              <a:rPr lang="en-US"/>
              <a:t>2/3/2024</a:t>
            </a:fld>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FBDA3AE1-4360-4D5B-BDBC-656B872DD533}" type="datetime1">
              <a:rPr lang="en-US"/>
              <a:t>2/3/2024</a:t>
            </a:fld>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0990708-46A4-4851-883E-8DFB8939107E}" type="datetime1">
              <a:rPr lang="en-US"/>
              <a:t>2/3/2024</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E88EFFC-86AE-4294-A319-CAFC2651994B}" type="datetime1">
              <a:rPr lang="en-US"/>
              <a:t>2/3/2024</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r>
              <a:rPr lang="en-US" dirty="0"/>
              <a:t>Add a footer</a:t>
            </a: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2/3/2024</a:t>
            </a:fld>
            <a:endParaRPr dirty="0"/>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a:t>Our Spiritual Renewal</a:t>
            </a:r>
          </a:p>
        </p:txBody>
      </p:sp>
      <p:sp>
        <p:nvSpPr>
          <p:cNvPr id="3" name="Subtitle 2"/>
          <p:cNvSpPr>
            <a:spLocks noGrp="1"/>
          </p:cNvSpPr>
          <p:nvPr>
            <p:ph type="subTitle" idx="1"/>
          </p:nvPr>
        </p:nvSpPr>
        <p:spPr/>
        <p:txBody>
          <a:bodyPr>
            <a:normAutofit/>
          </a:bodyPr>
          <a:lstStyle/>
          <a:p>
            <a:r>
              <a:rPr lang="en-US" sz="3200" b="1" dirty="0"/>
              <a:t>2 Corinthians 4:16-18</a:t>
            </a:r>
          </a:p>
        </p:txBody>
      </p:sp>
      <p:sp>
        <p:nvSpPr>
          <p:cNvPr id="5" name="Rectangle: Rounded Corners 4">
            <a:extLst>
              <a:ext uri="{FF2B5EF4-FFF2-40B4-BE49-F238E27FC236}">
                <a16:creationId xmlns:a16="http://schemas.microsoft.com/office/drawing/2014/main" id="{7A988DB0-4B2A-11D6-5BCD-500CB2F10CB9}"/>
              </a:ext>
            </a:extLst>
          </p:cNvPr>
          <p:cNvSpPr/>
          <p:nvPr/>
        </p:nvSpPr>
        <p:spPr>
          <a:xfrm>
            <a:off x="1674812" y="2667000"/>
            <a:ext cx="9448800" cy="3962400"/>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73A16DD-FEC8-ED6F-BE2B-CF0B9F8347BA}"/>
              </a:ext>
            </a:extLst>
          </p:cNvPr>
          <p:cNvPicPr>
            <a:picLocks noChangeAspect="1"/>
          </p:cNvPicPr>
          <p:nvPr/>
        </p:nvPicPr>
        <p:blipFill>
          <a:blip r:embed="rId3"/>
          <a:stretch>
            <a:fillRect/>
          </a:stretch>
        </p:blipFill>
        <p:spPr>
          <a:xfrm>
            <a:off x="4083396" y="3429000"/>
            <a:ext cx="4022032" cy="2954962"/>
          </a:xfrm>
          <a:prstGeom prst="rect">
            <a:avLst/>
          </a:prstGeom>
        </p:spPr>
      </p:pic>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dirty="0"/>
              <a:t>The Solution… </a:t>
            </a:r>
            <a:br>
              <a:rPr lang="en-US" sz="4800" b="1" dirty="0"/>
            </a:br>
            <a:r>
              <a:rPr lang="en-US" sz="4700" b="1" dirty="0"/>
              <a:t>Don’t Keep Holding On To Your Cares</a:t>
            </a:r>
          </a:p>
        </p:txBody>
      </p:sp>
      <p:sp>
        <p:nvSpPr>
          <p:cNvPr id="6" name="Content Placeholder 5"/>
          <p:cNvSpPr>
            <a:spLocks noGrp="1"/>
          </p:cNvSpPr>
          <p:nvPr>
            <p:ph idx="1"/>
          </p:nvPr>
        </p:nvSpPr>
        <p:spPr>
          <a:xfrm>
            <a:off x="1218881" y="1600200"/>
            <a:ext cx="10969944" cy="4876800"/>
          </a:xfrm>
        </p:spPr>
        <p:txBody>
          <a:bodyPr>
            <a:normAutofit/>
          </a:bodyPr>
          <a:lstStyle/>
          <a:p>
            <a:r>
              <a:rPr lang="en-US" sz="3200" b="1" dirty="0"/>
              <a:t>Let your requests be known to God. </a:t>
            </a:r>
            <a:r>
              <a:rPr lang="en-US" sz="3200" dirty="0"/>
              <a:t>(Philippians 4:4-8)</a:t>
            </a:r>
          </a:p>
          <a:p>
            <a:r>
              <a:rPr lang="en-US" sz="3200" b="1" dirty="0"/>
              <a:t>Cast your cares upon Him, because He cares &amp; our High Priest understands. </a:t>
            </a:r>
            <a:r>
              <a:rPr lang="en-US" sz="3200" dirty="0"/>
              <a:t>(1 Peter 5:6-8; Hebrews 4:14-16)</a:t>
            </a:r>
          </a:p>
          <a:p>
            <a:r>
              <a:rPr lang="en-US" sz="3200" b="1" dirty="0"/>
              <a:t>Get busy doing what you can</a:t>
            </a:r>
            <a:r>
              <a:rPr lang="en-US" sz="3200" dirty="0"/>
              <a:t>. (1 Corinthians 15:58)</a:t>
            </a:r>
          </a:p>
        </p:txBody>
      </p:sp>
    </p:spTree>
    <p:extLst>
      <p:ext uri="{BB962C8B-B14F-4D97-AF65-F5344CB8AC3E}">
        <p14:creationId xmlns:p14="http://schemas.microsoft.com/office/powerpoint/2010/main" val="14733353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dirty="0"/>
              <a:t>The Solution… </a:t>
            </a:r>
            <a:br>
              <a:rPr lang="en-US" sz="4800" b="1" dirty="0"/>
            </a:br>
            <a:r>
              <a:rPr lang="en-US" sz="4800" b="1" dirty="0"/>
              <a:t>“Address the Burden of Sin”</a:t>
            </a:r>
          </a:p>
        </p:txBody>
      </p:sp>
      <p:sp>
        <p:nvSpPr>
          <p:cNvPr id="6" name="Content Placeholder 5"/>
          <p:cNvSpPr>
            <a:spLocks noGrp="1"/>
          </p:cNvSpPr>
          <p:nvPr>
            <p:ph idx="1"/>
          </p:nvPr>
        </p:nvSpPr>
        <p:spPr>
          <a:xfrm>
            <a:off x="1218881" y="1600200"/>
            <a:ext cx="10742931" cy="4876800"/>
          </a:xfrm>
        </p:spPr>
        <p:txBody>
          <a:bodyPr>
            <a:normAutofit/>
          </a:bodyPr>
          <a:lstStyle/>
          <a:p>
            <a:r>
              <a:rPr lang="en-US" sz="3200" b="1" dirty="0"/>
              <a:t>Faith and obedience to the gospel will bring about “seasons of refreshing” from the Lord. </a:t>
            </a:r>
            <a:r>
              <a:rPr lang="en-US" sz="3200" dirty="0"/>
              <a:t>(Acts 3:19)</a:t>
            </a:r>
          </a:p>
          <a:p>
            <a:r>
              <a:rPr lang="en-US" sz="3200" b="1" dirty="0"/>
              <a:t>Seek the freedom from the bondage of our sins</a:t>
            </a:r>
            <a:r>
              <a:rPr lang="en-US" sz="3200" dirty="0"/>
              <a:t>. </a:t>
            </a:r>
            <a:br>
              <a:rPr lang="en-US" sz="3200" dirty="0"/>
            </a:br>
            <a:r>
              <a:rPr lang="en-US" sz="3200" dirty="0"/>
              <a:t>(Acts 8:23)</a:t>
            </a:r>
          </a:p>
          <a:p>
            <a:r>
              <a:rPr lang="en-US" sz="3200" b="1" dirty="0"/>
              <a:t>Jesus has invited the “weary and heaven laden” to enjoy His rest</a:t>
            </a:r>
            <a:r>
              <a:rPr lang="en-US" sz="3200" dirty="0"/>
              <a:t>. (Matthew 11:28-30)</a:t>
            </a:r>
          </a:p>
          <a:p>
            <a:r>
              <a:rPr lang="en-US" sz="3200" b="1" dirty="0"/>
              <a:t>Repent &amp; return to our first love realizing our desperate need for Him</a:t>
            </a:r>
            <a:r>
              <a:rPr lang="en-US" sz="3200" dirty="0"/>
              <a:t>. (Revelation 2:4-5; 3:19-20)</a:t>
            </a:r>
          </a:p>
        </p:txBody>
      </p:sp>
    </p:spTree>
    <p:extLst>
      <p:ext uri="{BB962C8B-B14F-4D97-AF65-F5344CB8AC3E}">
        <p14:creationId xmlns:p14="http://schemas.microsoft.com/office/powerpoint/2010/main" val="14532852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Are We Talking About?</a:t>
            </a:r>
          </a:p>
        </p:txBody>
      </p:sp>
      <p:sp>
        <p:nvSpPr>
          <p:cNvPr id="6" name="Content Placeholder 5"/>
          <p:cNvSpPr>
            <a:spLocks noGrp="1"/>
          </p:cNvSpPr>
          <p:nvPr>
            <p:ph idx="1"/>
          </p:nvPr>
        </p:nvSpPr>
        <p:spPr>
          <a:xfrm>
            <a:off x="1218882" y="1600200"/>
            <a:ext cx="10666730" cy="4876800"/>
          </a:xfrm>
        </p:spPr>
        <p:txBody>
          <a:bodyPr>
            <a:normAutofit/>
          </a:bodyPr>
          <a:lstStyle/>
          <a:p>
            <a:r>
              <a:rPr lang="en-US" sz="3200" b="1" i="1" dirty="0"/>
              <a:t>“Renewal” </a:t>
            </a:r>
            <a:r>
              <a:rPr lang="en-US" sz="3200" dirty="0"/>
              <a:t>- lit. </a:t>
            </a:r>
            <a:r>
              <a:rPr lang="en-US" sz="3200" b="1" dirty="0"/>
              <a:t>make new again</a:t>
            </a:r>
            <a:r>
              <a:rPr lang="en-US" sz="3200" dirty="0"/>
              <a:t>, includes: being </a:t>
            </a:r>
            <a:r>
              <a:rPr lang="en-US" sz="3200" b="1" dirty="0"/>
              <a:t>renovated, restored</a:t>
            </a:r>
            <a:r>
              <a:rPr lang="en-US" sz="3200" dirty="0"/>
              <a:t> to original condition, </a:t>
            </a:r>
            <a:r>
              <a:rPr lang="en-US" sz="3200" b="1" dirty="0"/>
              <a:t>rejuvenated.</a:t>
            </a:r>
          </a:p>
          <a:p>
            <a:r>
              <a:rPr lang="en-US" sz="3200" b="1" dirty="0"/>
              <a:t>“Spiritual” </a:t>
            </a:r>
            <a:r>
              <a:rPr lang="en-US" sz="3200" dirty="0"/>
              <a:t>- as opposed to fleshly. Our </a:t>
            </a:r>
            <a:r>
              <a:rPr lang="en-US" sz="3200" b="1" i="1" dirty="0"/>
              <a:t>“inner man”</a:t>
            </a:r>
            <a:r>
              <a:rPr lang="en-US" sz="3200" dirty="0"/>
              <a:t> as opposed to the “outer man”. (2 Corinthians 4:16) </a:t>
            </a:r>
          </a:p>
          <a:p>
            <a:pPr lvl="1"/>
            <a:r>
              <a:rPr lang="en-US" sz="3200" b="1" i="1" dirty="0"/>
              <a:t>“The spirit of your mind” </a:t>
            </a:r>
            <a:r>
              <a:rPr lang="en-US" sz="3200" dirty="0"/>
              <a:t>(Ephesians 4:23; </a:t>
            </a:r>
            <a:br>
              <a:rPr lang="en-US" sz="3200" dirty="0"/>
            </a:br>
            <a:r>
              <a:rPr lang="en-US" sz="3200" dirty="0"/>
              <a:t>cf., Romans 12:2; Psalms 51:10, “the </a:t>
            </a:r>
            <a:r>
              <a:rPr lang="en-US" sz="3200" b="1" i="1" dirty="0"/>
              <a:t>“spirit within me”</a:t>
            </a:r>
            <a:r>
              <a:rPr lang="en-US" sz="3200" dirty="0"/>
              <a:t> )</a:t>
            </a:r>
          </a:p>
          <a:p>
            <a:pPr lvl="1"/>
            <a:r>
              <a:rPr lang="en-US" sz="3200" dirty="0"/>
              <a:t>Addressing the </a:t>
            </a:r>
            <a:r>
              <a:rPr lang="en-US" sz="3200" b="1" dirty="0"/>
              <a:t>root cause </a:t>
            </a:r>
            <a:r>
              <a:rPr lang="en-US" sz="3200" dirty="0"/>
              <a:t>&amp; not just </a:t>
            </a:r>
            <a:r>
              <a:rPr lang="en-US" sz="3200" b="1" dirty="0"/>
              <a:t>superficial symptoms</a:t>
            </a:r>
            <a:r>
              <a:rPr lang="en-US" sz="3200" dirty="0"/>
              <a:t>. (Jeremiah 6:14)</a:t>
            </a:r>
            <a:endParaRPr lang="en-US" sz="1050" dirty="0"/>
          </a:p>
          <a:p>
            <a:r>
              <a:rPr lang="en-US" sz="3200" b="1" dirty="0"/>
              <a:t>Where is our focus? </a:t>
            </a:r>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The Problem…</a:t>
            </a:r>
          </a:p>
        </p:txBody>
      </p:sp>
      <p:sp>
        <p:nvSpPr>
          <p:cNvPr id="6" name="Content Placeholder 5"/>
          <p:cNvSpPr>
            <a:spLocks noGrp="1"/>
          </p:cNvSpPr>
          <p:nvPr>
            <p:ph idx="1"/>
          </p:nvPr>
        </p:nvSpPr>
        <p:spPr>
          <a:xfrm>
            <a:off x="989012" y="1600200"/>
            <a:ext cx="11048999" cy="4876800"/>
          </a:xfrm>
        </p:spPr>
        <p:txBody>
          <a:bodyPr>
            <a:normAutofit/>
          </a:bodyPr>
          <a:lstStyle/>
          <a:p>
            <a:pPr marL="0" indent="0">
              <a:buNone/>
            </a:pPr>
            <a:r>
              <a:rPr lang="en-US" sz="3200" b="1" dirty="0"/>
              <a:t>We grow weary &amp; tired, why? There are spiritual causes!</a:t>
            </a:r>
          </a:p>
          <a:p>
            <a:r>
              <a:rPr lang="en-US" sz="3200" b="1" dirty="0"/>
              <a:t>Grown tired of the battle</a:t>
            </a:r>
            <a:r>
              <a:rPr lang="en-US" sz="3200" dirty="0"/>
              <a:t>? (Matthew 24:12; 2 Timothy 3)</a:t>
            </a:r>
          </a:p>
          <a:p>
            <a:r>
              <a:rPr lang="en-US" sz="3200" b="1" dirty="0"/>
              <a:t>Did we count the cost</a:t>
            </a:r>
            <a:r>
              <a:rPr lang="en-US" sz="3200" dirty="0"/>
              <a:t>? (Luke 14:26ff; 1 Peter 4:4)</a:t>
            </a:r>
          </a:p>
          <a:p>
            <a:r>
              <a:rPr lang="en-US" sz="3200" b="1" dirty="0"/>
              <a:t>Did we realize how long the race is or lose sight of our goal</a:t>
            </a:r>
            <a:r>
              <a:rPr lang="en-US" sz="3200" dirty="0"/>
              <a:t>? (Hebrews 12:1-2; Philippians 3:12-14; Matthew 14:29-31)</a:t>
            </a:r>
          </a:p>
          <a:p>
            <a:r>
              <a:rPr lang="en-US" sz="3200" b="1" dirty="0"/>
              <a:t>A lack of consistency? </a:t>
            </a:r>
            <a:r>
              <a:rPr lang="en-US" sz="3200" dirty="0"/>
              <a:t>(1 Kings 18:21)</a:t>
            </a:r>
          </a:p>
        </p:txBody>
      </p:sp>
    </p:spTree>
    <p:extLst>
      <p:ext uri="{BB962C8B-B14F-4D97-AF65-F5344CB8AC3E}">
        <p14:creationId xmlns:p14="http://schemas.microsoft.com/office/powerpoint/2010/main" val="546626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The Problem…</a:t>
            </a:r>
          </a:p>
        </p:txBody>
      </p:sp>
      <p:sp>
        <p:nvSpPr>
          <p:cNvPr id="6" name="Content Placeholder 5"/>
          <p:cNvSpPr>
            <a:spLocks noGrp="1"/>
          </p:cNvSpPr>
          <p:nvPr>
            <p:ph idx="1"/>
          </p:nvPr>
        </p:nvSpPr>
        <p:spPr>
          <a:xfrm>
            <a:off x="912813" y="1600200"/>
            <a:ext cx="11049000" cy="4876800"/>
          </a:xfrm>
        </p:spPr>
        <p:txBody>
          <a:bodyPr>
            <a:normAutofit/>
          </a:bodyPr>
          <a:lstStyle/>
          <a:p>
            <a:pPr marL="0" indent="0">
              <a:buNone/>
            </a:pPr>
            <a:r>
              <a:rPr lang="en-US" sz="3200" b="1" dirty="0"/>
              <a:t>We grow weary &amp; tired, why? There are spiritual causes!</a:t>
            </a:r>
          </a:p>
          <a:p>
            <a:r>
              <a:rPr lang="en-US" sz="3200" b="1" dirty="0"/>
              <a:t>Did we stop growing &amp; actually “excelling”</a:t>
            </a:r>
            <a:r>
              <a:rPr lang="en-US" sz="3200" dirty="0"/>
              <a:t>? </a:t>
            </a:r>
            <a:br>
              <a:rPr lang="en-US" sz="3200" dirty="0"/>
            </a:br>
            <a:r>
              <a:rPr lang="en-US" sz="3200" dirty="0"/>
              <a:t>(Hebrews 5:12-14; 2 Peter 1:5-8; 1 Thessalonians 4:1ff)</a:t>
            </a:r>
          </a:p>
          <a:p>
            <a:r>
              <a:rPr lang="en-US" sz="3200" b="1" dirty="0"/>
              <a:t>Did we fail to remember! </a:t>
            </a:r>
            <a:r>
              <a:rPr lang="en-US" sz="3200" dirty="0"/>
              <a:t>(2 Peter 1:12-15; 3:1)</a:t>
            </a:r>
          </a:p>
          <a:p>
            <a:r>
              <a:rPr lang="en-US" sz="3200" b="1" dirty="0"/>
              <a:t>Has our focus or priority shifted? </a:t>
            </a:r>
            <a:r>
              <a:rPr lang="en-US" sz="3200" dirty="0"/>
              <a:t>(Colossians 3:1-2; Matthew 6:25ff)</a:t>
            </a:r>
          </a:p>
          <a:p>
            <a:r>
              <a:rPr lang="en-US" sz="3200" b="1" dirty="0"/>
              <a:t>Is our faith little, weak, or worse, dead?</a:t>
            </a:r>
            <a:r>
              <a:rPr lang="en-US" sz="3200" dirty="0"/>
              <a:t> (Matthew 6:30; 14:31; James 2:17)</a:t>
            </a:r>
          </a:p>
        </p:txBody>
      </p:sp>
    </p:spTree>
    <p:extLst>
      <p:ext uri="{BB962C8B-B14F-4D97-AF65-F5344CB8AC3E}">
        <p14:creationId xmlns:p14="http://schemas.microsoft.com/office/powerpoint/2010/main" val="32263638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8882" y="152400"/>
            <a:ext cx="10742929" cy="1295400"/>
          </a:xfrm>
        </p:spPr>
        <p:txBody>
          <a:bodyPr>
            <a:normAutofit fontScale="90000"/>
          </a:bodyPr>
          <a:lstStyle/>
          <a:p>
            <a:r>
              <a:rPr lang="en-US" sz="4800" dirty="0"/>
              <a:t>The Solution…</a:t>
            </a:r>
            <a:br>
              <a:rPr lang="en-US" sz="4800" b="1" dirty="0"/>
            </a:br>
            <a:r>
              <a:rPr lang="en-US" sz="4800" b="1" dirty="0">
                <a:solidFill>
                  <a:srgbClr val="002060"/>
                </a:solidFill>
              </a:rPr>
              <a:t>Must be approached daily… consistently</a:t>
            </a:r>
            <a:r>
              <a:rPr lang="en-US" sz="4800" dirty="0"/>
              <a:t>. </a:t>
            </a:r>
            <a:endParaRPr lang="en-US" sz="4800" b="1" dirty="0"/>
          </a:p>
        </p:txBody>
      </p:sp>
      <p:sp>
        <p:nvSpPr>
          <p:cNvPr id="6" name="Content Placeholder 5"/>
          <p:cNvSpPr>
            <a:spLocks noGrp="1"/>
          </p:cNvSpPr>
          <p:nvPr>
            <p:ph idx="1"/>
          </p:nvPr>
        </p:nvSpPr>
        <p:spPr>
          <a:xfrm>
            <a:off x="1218881" y="1600200"/>
            <a:ext cx="10742931" cy="4876800"/>
          </a:xfrm>
        </p:spPr>
        <p:txBody>
          <a:bodyPr>
            <a:normAutofit/>
          </a:bodyPr>
          <a:lstStyle/>
          <a:p>
            <a:r>
              <a:rPr lang="en-US" sz="3200" b="1" i="1" dirty="0"/>
              <a:t>“The inner man is being renewed day by day…” </a:t>
            </a:r>
            <a:br>
              <a:rPr lang="en-US" sz="3200" b="1" i="1" dirty="0"/>
            </a:br>
            <a:r>
              <a:rPr lang="en-US" sz="3200" dirty="0"/>
              <a:t>(2 Corinthians 4:16)</a:t>
            </a:r>
          </a:p>
          <a:p>
            <a:r>
              <a:rPr lang="en-US" sz="3200" b="1" i="1" dirty="0"/>
              <a:t>“Encourage one another day after day, as long as it is called today…” </a:t>
            </a:r>
            <a:r>
              <a:rPr lang="en-US" sz="3200" dirty="0"/>
              <a:t>(Hebrews 3:13)</a:t>
            </a:r>
          </a:p>
          <a:p>
            <a:r>
              <a:rPr lang="en-US" sz="3200" b="1" i="1" dirty="0"/>
              <a:t>“Constantly nourished on the words of the faith…” </a:t>
            </a:r>
            <a:br>
              <a:rPr lang="en-US" sz="3200" dirty="0"/>
            </a:br>
            <a:r>
              <a:rPr lang="en-US" sz="3200" dirty="0"/>
              <a:t>(1 Timothy 4:6)</a:t>
            </a:r>
          </a:p>
          <a:p>
            <a:r>
              <a:rPr lang="en-US" sz="3200" b="1" i="1" dirty="0"/>
              <a:t>“Deny himself… take up his cross daily and follow Me.” </a:t>
            </a:r>
            <a:r>
              <a:rPr lang="en-US" sz="3200" dirty="0"/>
              <a:t>(Luke 9:23)</a:t>
            </a:r>
          </a:p>
        </p:txBody>
      </p:sp>
    </p:spTree>
    <p:extLst>
      <p:ext uri="{BB962C8B-B14F-4D97-AF65-F5344CB8AC3E}">
        <p14:creationId xmlns:p14="http://schemas.microsoft.com/office/powerpoint/2010/main" val="3692531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8882" y="152400"/>
            <a:ext cx="10133329" cy="1295400"/>
          </a:xfrm>
        </p:spPr>
        <p:txBody>
          <a:bodyPr>
            <a:normAutofit fontScale="90000"/>
          </a:bodyPr>
          <a:lstStyle/>
          <a:p>
            <a:r>
              <a:rPr lang="en-US" sz="4800" dirty="0"/>
              <a:t>The Solution… </a:t>
            </a:r>
            <a:br>
              <a:rPr lang="en-US" sz="4800" dirty="0"/>
            </a:br>
            <a:r>
              <a:rPr lang="en-US" sz="4800" b="1" dirty="0">
                <a:solidFill>
                  <a:srgbClr val="002060"/>
                </a:solidFill>
              </a:rPr>
              <a:t>Eliminate the distractions/detractors</a:t>
            </a:r>
            <a:r>
              <a:rPr lang="en-US" sz="4800" dirty="0"/>
              <a:t>. </a:t>
            </a:r>
            <a:endParaRPr lang="en-US" sz="4800" b="1" dirty="0"/>
          </a:p>
        </p:txBody>
      </p:sp>
      <p:sp>
        <p:nvSpPr>
          <p:cNvPr id="6" name="Content Placeholder 5"/>
          <p:cNvSpPr>
            <a:spLocks noGrp="1"/>
          </p:cNvSpPr>
          <p:nvPr>
            <p:ph idx="1"/>
          </p:nvPr>
        </p:nvSpPr>
        <p:spPr>
          <a:xfrm>
            <a:off x="1218881" y="1600200"/>
            <a:ext cx="10742931" cy="4876800"/>
          </a:xfrm>
        </p:spPr>
        <p:txBody>
          <a:bodyPr>
            <a:normAutofit/>
          </a:bodyPr>
          <a:lstStyle/>
          <a:p>
            <a:r>
              <a:rPr lang="en-US" sz="3600" b="1" i="1" dirty="0"/>
              <a:t>“Lay aside every encumbrance…” </a:t>
            </a:r>
            <a:r>
              <a:rPr lang="en-US" sz="3600" dirty="0"/>
              <a:t>(Hebrews 12:1)</a:t>
            </a:r>
          </a:p>
          <a:p>
            <a:r>
              <a:rPr lang="en-US" sz="3600" b="1" dirty="0"/>
              <a:t>Pull some weeds. </a:t>
            </a:r>
            <a:r>
              <a:rPr lang="en-US" sz="3600" dirty="0"/>
              <a:t>(Matthew 13:22)</a:t>
            </a:r>
          </a:p>
          <a:p>
            <a:r>
              <a:rPr lang="en-US" sz="3600" b="1" dirty="0"/>
              <a:t>Put the temporal in its’ place</a:t>
            </a:r>
            <a:r>
              <a:rPr lang="en-US" sz="3600" dirty="0"/>
              <a:t>. (Luke 10:38-42)</a:t>
            </a:r>
          </a:p>
          <a:p>
            <a:r>
              <a:rPr lang="en-US" sz="3600" b="1" dirty="0"/>
              <a:t>Be honest about our idols</a:t>
            </a:r>
            <a:r>
              <a:rPr lang="en-US" sz="3600" dirty="0"/>
              <a:t>. (1 Corinthians 10:14)</a:t>
            </a:r>
          </a:p>
        </p:txBody>
      </p:sp>
    </p:spTree>
    <p:extLst>
      <p:ext uri="{BB962C8B-B14F-4D97-AF65-F5344CB8AC3E}">
        <p14:creationId xmlns:p14="http://schemas.microsoft.com/office/powerpoint/2010/main" val="24996610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dirty="0"/>
              <a:t>The Solution… </a:t>
            </a:r>
            <a:br>
              <a:rPr lang="en-US" sz="4800" b="1" dirty="0"/>
            </a:br>
            <a:r>
              <a:rPr lang="en-US" sz="4800" b="1" dirty="0">
                <a:solidFill>
                  <a:srgbClr val="002060"/>
                </a:solidFill>
              </a:rPr>
              <a:t>Add Christ-like Qualities</a:t>
            </a:r>
          </a:p>
        </p:txBody>
      </p:sp>
      <p:sp>
        <p:nvSpPr>
          <p:cNvPr id="6" name="Content Placeholder 5"/>
          <p:cNvSpPr>
            <a:spLocks noGrp="1"/>
          </p:cNvSpPr>
          <p:nvPr>
            <p:ph idx="1"/>
          </p:nvPr>
        </p:nvSpPr>
        <p:spPr>
          <a:xfrm>
            <a:off x="1218881" y="1600200"/>
            <a:ext cx="10742931" cy="4876800"/>
          </a:xfrm>
        </p:spPr>
        <p:txBody>
          <a:bodyPr>
            <a:normAutofit/>
          </a:bodyPr>
          <a:lstStyle/>
          <a:p>
            <a:r>
              <a:rPr lang="en-US" sz="3600" b="1" dirty="0"/>
              <a:t>In His image. </a:t>
            </a:r>
            <a:r>
              <a:rPr lang="en-US" sz="3600" dirty="0"/>
              <a:t>(Colossians 3:10-14)</a:t>
            </a:r>
          </a:p>
          <a:p>
            <a:r>
              <a:rPr lang="en-US" sz="3600" b="1" i="1" dirty="0"/>
              <a:t>“To the measure of the… fulness of Christ…” </a:t>
            </a:r>
            <a:r>
              <a:rPr lang="en-US" sz="3600" dirty="0"/>
              <a:t>(Ephesians 4:13)</a:t>
            </a:r>
          </a:p>
          <a:p>
            <a:r>
              <a:rPr lang="en-US" sz="3600" b="1" dirty="0"/>
              <a:t>How long? </a:t>
            </a:r>
            <a:r>
              <a:rPr lang="en-US" sz="3600" dirty="0"/>
              <a:t>(Galatians 4:19)</a:t>
            </a:r>
          </a:p>
          <a:p>
            <a:r>
              <a:rPr lang="en-US" sz="3600" b="1" dirty="0"/>
              <a:t>Continual growth</a:t>
            </a:r>
            <a:r>
              <a:rPr lang="en-US" sz="3600" dirty="0"/>
              <a:t>. (2 Peter 3:17)</a:t>
            </a:r>
          </a:p>
        </p:txBody>
      </p:sp>
    </p:spTree>
    <p:extLst>
      <p:ext uri="{BB962C8B-B14F-4D97-AF65-F5344CB8AC3E}">
        <p14:creationId xmlns:p14="http://schemas.microsoft.com/office/powerpoint/2010/main" val="12873121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dirty="0"/>
              <a:t>The Solution… </a:t>
            </a:r>
            <a:br>
              <a:rPr lang="en-US" sz="4800" b="1" dirty="0"/>
            </a:br>
            <a:r>
              <a:rPr lang="en-US" sz="4800" b="1" dirty="0"/>
              <a:t>“Make Friends of God’s Children”</a:t>
            </a:r>
          </a:p>
        </p:txBody>
      </p:sp>
      <p:sp>
        <p:nvSpPr>
          <p:cNvPr id="6" name="Content Placeholder 5"/>
          <p:cNvSpPr>
            <a:spLocks noGrp="1"/>
          </p:cNvSpPr>
          <p:nvPr>
            <p:ph idx="1"/>
          </p:nvPr>
        </p:nvSpPr>
        <p:spPr>
          <a:xfrm>
            <a:off x="1218881" y="1600200"/>
            <a:ext cx="10742931" cy="4876800"/>
          </a:xfrm>
        </p:spPr>
        <p:txBody>
          <a:bodyPr>
            <a:normAutofit/>
          </a:bodyPr>
          <a:lstStyle/>
          <a:p>
            <a:r>
              <a:rPr lang="en-US" sz="3200" b="1" dirty="0"/>
              <a:t>Paul’s source of refreshment. </a:t>
            </a:r>
            <a:r>
              <a:rPr lang="en-US" sz="3200" dirty="0"/>
              <a:t>(1 Corinthians 16:18; </a:t>
            </a:r>
            <a:br>
              <a:rPr lang="en-US" sz="3200" dirty="0"/>
            </a:br>
            <a:r>
              <a:rPr lang="en-US" sz="3200" dirty="0"/>
              <a:t>2 Corinthians 7:13; 2 Timothy 1:16; Philemon 7, 20)</a:t>
            </a:r>
          </a:p>
          <a:p>
            <a:r>
              <a:rPr lang="en-US" sz="3200" b="1" dirty="0"/>
              <a:t>We all need continual encouragement &amp; edification</a:t>
            </a:r>
            <a:r>
              <a:rPr lang="en-US" sz="3200" dirty="0"/>
              <a:t>. </a:t>
            </a:r>
            <a:br>
              <a:rPr lang="en-US" sz="3200" dirty="0"/>
            </a:br>
            <a:r>
              <a:rPr lang="en-US" sz="3200" dirty="0"/>
              <a:t>(1 Thessalonians 5:11, 14; Hebrews 3:13; 10:24-25; 12:12-13)</a:t>
            </a:r>
          </a:p>
          <a:p>
            <a:r>
              <a:rPr lang="en-US" sz="3200" b="1" dirty="0"/>
              <a:t>Serve one another </a:t>
            </a:r>
            <a:r>
              <a:rPr lang="en-US" sz="3200" dirty="0"/>
              <a:t>(1 Peter 4:10; Galatians 5:13) and let </a:t>
            </a:r>
            <a:r>
              <a:rPr lang="en-US" sz="3200" b="1" dirty="0"/>
              <a:t>all things to be done for edification</a:t>
            </a:r>
            <a:r>
              <a:rPr lang="en-US" sz="3200" dirty="0"/>
              <a:t>. (Romans 15:1-2; </a:t>
            </a:r>
            <a:br>
              <a:rPr lang="en-US" sz="3200" dirty="0"/>
            </a:br>
            <a:r>
              <a:rPr lang="en-US" sz="3200" dirty="0"/>
              <a:t>1 Corinthians 10:23)</a:t>
            </a:r>
          </a:p>
          <a:p>
            <a:r>
              <a:rPr lang="en-US" sz="3200" b="1" dirty="0"/>
              <a:t>Need to hold each other accountable</a:t>
            </a:r>
            <a:r>
              <a:rPr lang="en-US" sz="3200" dirty="0"/>
              <a:t>. (1 Cor. 15:33; </a:t>
            </a:r>
            <a:br>
              <a:rPr lang="en-US" sz="3200" dirty="0"/>
            </a:br>
            <a:r>
              <a:rPr lang="en-US" sz="3200" dirty="0"/>
              <a:t>2 Timothy 4:2)</a:t>
            </a:r>
          </a:p>
        </p:txBody>
      </p:sp>
    </p:spTree>
    <p:extLst>
      <p:ext uri="{BB962C8B-B14F-4D97-AF65-F5344CB8AC3E}">
        <p14:creationId xmlns:p14="http://schemas.microsoft.com/office/powerpoint/2010/main" val="2292418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dirty="0"/>
              <a:t>The Solution… </a:t>
            </a:r>
            <a:br>
              <a:rPr lang="en-US" sz="4800" b="1" dirty="0"/>
            </a:br>
            <a:r>
              <a:rPr lang="en-US" sz="4800" b="1" dirty="0">
                <a:solidFill>
                  <a:srgbClr val="002060"/>
                </a:solidFill>
              </a:rPr>
              <a:t>Feed On His Word</a:t>
            </a:r>
          </a:p>
        </p:txBody>
      </p:sp>
      <p:sp>
        <p:nvSpPr>
          <p:cNvPr id="6" name="Content Placeholder 5"/>
          <p:cNvSpPr>
            <a:spLocks noGrp="1"/>
          </p:cNvSpPr>
          <p:nvPr>
            <p:ph idx="1"/>
          </p:nvPr>
        </p:nvSpPr>
        <p:spPr>
          <a:xfrm>
            <a:off x="1218881" y="1600200"/>
            <a:ext cx="10742931" cy="4876800"/>
          </a:xfrm>
        </p:spPr>
        <p:txBody>
          <a:bodyPr>
            <a:normAutofit/>
          </a:bodyPr>
          <a:lstStyle/>
          <a:p>
            <a:r>
              <a:rPr lang="en-US" sz="3600" b="1" dirty="0"/>
              <a:t>Always, like newborn babes. </a:t>
            </a:r>
            <a:r>
              <a:rPr lang="en-US" sz="3600" dirty="0"/>
              <a:t>(1 Peter 2:1-2)</a:t>
            </a:r>
          </a:p>
          <a:p>
            <a:r>
              <a:rPr lang="en-US" sz="3600" b="1" dirty="0"/>
              <a:t>It has the power to renew and build us up</a:t>
            </a:r>
            <a:r>
              <a:rPr lang="en-US" sz="3600" dirty="0"/>
              <a:t>. </a:t>
            </a:r>
            <a:br>
              <a:rPr lang="en-US" sz="3600" dirty="0"/>
            </a:br>
            <a:r>
              <a:rPr lang="en-US" sz="3600" dirty="0"/>
              <a:t>(Acts 20:32; Romans 1:16)</a:t>
            </a:r>
          </a:p>
          <a:p>
            <a:r>
              <a:rPr lang="en-US" sz="3600" b="1" dirty="0"/>
              <a:t>Don’t be ashamed! Be bold</a:t>
            </a:r>
            <a:r>
              <a:rPr lang="en-US" sz="3600" dirty="0"/>
              <a:t>! (2 Timothy 1:7-8ff; Ephesians 6:19)</a:t>
            </a:r>
          </a:p>
          <a:p>
            <a:r>
              <a:rPr lang="en-US" sz="3600" b="1" dirty="0"/>
              <a:t>Give it the importance it deserves. </a:t>
            </a:r>
            <a:r>
              <a:rPr lang="en-US" sz="3600" dirty="0"/>
              <a:t>(Job 23:11-12) </a:t>
            </a:r>
          </a:p>
        </p:txBody>
      </p:sp>
    </p:spTree>
    <p:extLst>
      <p:ext uri="{BB962C8B-B14F-4D97-AF65-F5344CB8AC3E}">
        <p14:creationId xmlns:p14="http://schemas.microsoft.com/office/powerpoint/2010/main" val="31517959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Fresh food presentation (widescreen).potx" id="{63DD3034-9CB5-4B6F-BCA0-530A5E267AB2}" vid="{9783A5E3-1DF2-4F3C-8902-0C2EB8A188D6}"/>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700CCB-20BA-4760-AB9F-AC3B63ED32E0}">
  <ds:schemaRefs>
    <ds:schemaRef ds:uri="http://schemas.microsoft.com/office/2006/metadata/properties"/>
    <ds:schemaRef ds:uri="http://purl.org/dc/terms/"/>
    <ds:schemaRef ds:uri="http://schemas.microsoft.com/office/2006/documentManagement/types"/>
    <ds:schemaRef ds:uri="a4f35948-e619-41b3-aa29-22878b09cfd2"/>
    <ds:schemaRef ds:uri="http://schemas.microsoft.com/office/infopath/2007/PartnerControls"/>
    <ds:schemaRef ds:uri="http://purl.org/dc/elements/1.1/"/>
    <ds:schemaRef ds:uri="http://schemas.openxmlformats.org/package/2006/metadata/core-properties"/>
    <ds:schemaRef ds:uri="40262f94-9f35-4ac3-9a90-690165a166b7"/>
    <ds:schemaRef ds:uri="http://www.w3.org/XML/1998/namespace"/>
    <ds:schemaRef ds:uri="http://purl.org/dc/dcmitype/"/>
  </ds:schemaRefs>
</ds:datastoreItem>
</file>

<file path=customXml/itemProps2.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8942AA-0721-4324-BC2C-A3CB43F24E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1494</TotalTime>
  <Words>1068</Words>
  <Application>Microsoft Office PowerPoint</Application>
  <PresentationFormat>Custom</PresentationFormat>
  <Paragraphs>105</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Constantia</vt:lpstr>
      <vt:lpstr>Cooking 16x9</vt:lpstr>
      <vt:lpstr>Our Spiritual Renewal</vt:lpstr>
      <vt:lpstr>What Are We Talking About?</vt:lpstr>
      <vt:lpstr>The Problem…</vt:lpstr>
      <vt:lpstr>The Problem…</vt:lpstr>
      <vt:lpstr>The Solution… Must be approached daily… consistently. </vt:lpstr>
      <vt:lpstr>The Solution…  Eliminate the distractions/detractors. </vt:lpstr>
      <vt:lpstr>The Solution…  Add Christ-like Qualities</vt:lpstr>
      <vt:lpstr>The Solution…  “Make Friends of God’s Children”</vt:lpstr>
      <vt:lpstr>The Solution…  Feed On His Word</vt:lpstr>
      <vt:lpstr>The Solution…  Don’t Keep Holding On To Your Cares</vt:lpstr>
      <vt:lpstr>The Solution…  “Address the Burden of Sin”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Spiritual Renewal</dc:title>
  <dc:creator>Chris Simmons</dc:creator>
  <cp:lastModifiedBy>Chris Simmons</cp:lastModifiedBy>
  <cp:revision>5</cp:revision>
  <cp:lastPrinted>2024-02-04T22:12:39Z</cp:lastPrinted>
  <dcterms:created xsi:type="dcterms:W3CDTF">2024-02-03T21:21:34Z</dcterms:created>
  <dcterms:modified xsi:type="dcterms:W3CDTF">2024-02-04T22:16:02Z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