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0" r:id="rId3"/>
    <p:sldId id="266" r:id="rId4"/>
    <p:sldId id="264" r:id="rId5"/>
    <p:sldId id="267" r:id="rId6"/>
    <p:sldId id="268" r:id="rId7"/>
    <p:sldId id="272" r:id="rId8"/>
    <p:sldId id="265" r:id="rId9"/>
    <p:sldId id="269"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715" autoAdjust="0"/>
  </p:normalViewPr>
  <p:slideViewPr>
    <p:cSldViewPr snapToGrid="0">
      <p:cViewPr varScale="1">
        <p:scale>
          <a:sx n="58" d="100"/>
          <a:sy n="58" d="100"/>
        </p:scale>
        <p:origin x="1140" y="60"/>
      </p:cViewPr>
      <p:guideLst/>
    </p:cSldViewPr>
  </p:slideViewPr>
  <p:outlineViewPr>
    <p:cViewPr>
      <p:scale>
        <a:sx n="33" d="100"/>
        <a:sy n="33" d="100"/>
      </p:scale>
      <p:origin x="0" y="-19398"/>
    </p:cViewPr>
  </p:outlineViewPr>
  <p:notesTextViewPr>
    <p:cViewPr>
      <p:scale>
        <a:sx n="1" d="1"/>
        <a:sy n="1" d="1"/>
      </p:scale>
      <p:origin x="0" y="0"/>
    </p:cViewPr>
  </p:notesTextViewPr>
  <p:notesViewPr>
    <p:cSldViewPr snapToGrid="0" showGuides="1">
      <p:cViewPr>
        <p:scale>
          <a:sx n="70" d="100"/>
          <a:sy n="70" d="100"/>
        </p:scale>
        <p:origin x="2460" y="-9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1/28/2024 am</a:t>
            </a:r>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Why Are You Angry?</a:t>
            </a:r>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1/28/2024 am</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Why Are You Angry?</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By Faith - more than mere ascent to the existence of God for Cain did so also. “By faith…” indicates God had revealed Himself re: the sacrifices to be offered, and to this Cain rebelled in essence saying, “I will offer what I want and what I feel is appropriate and of worth to me, not as You will.”</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Regard: </a:t>
            </a:r>
            <a:r>
              <a:rPr lang="en-US" sz="1400" dirty="0">
                <a:effectLst/>
                <a:latin typeface="Arial" panose="020B0604020202020204" pitchFamily="34" charset="0"/>
                <a:ea typeface="Segoe UI" panose="020B0502040204020203" pitchFamily="34" charset="0"/>
                <a:cs typeface="Arial" panose="020B0604020202020204" pitchFamily="34" charset="0"/>
              </a:rPr>
              <a:t>“to look upon with a “</a:t>
            </a:r>
            <a:r>
              <a:rPr lang="en-US" sz="1400" b="1" dirty="0">
                <a:effectLst/>
                <a:latin typeface="Arial" panose="020B0604020202020204" pitchFamily="34" charset="0"/>
                <a:ea typeface="Segoe UI" panose="020B0502040204020203" pitchFamily="34" charset="0"/>
                <a:cs typeface="Arial" panose="020B0604020202020204" pitchFamily="34" charset="0"/>
              </a:rPr>
              <a:t>keen, earnest, penetrating glance</a:t>
            </a:r>
            <a:r>
              <a:rPr lang="en-US" sz="1400" dirty="0">
                <a:effectLst/>
                <a:latin typeface="Arial" panose="020B0604020202020204" pitchFamily="34" charset="0"/>
                <a:ea typeface="Segoe UI" panose="020B0502040204020203" pitchFamily="34" charset="0"/>
                <a:cs typeface="Arial" panose="020B0604020202020204" pitchFamily="34" charset="0"/>
              </a:rPr>
              <a:t>” </a:t>
            </a:r>
            <a:r>
              <a:rPr lang="en-US" sz="1400" b="1" dirty="0">
                <a:effectLst/>
                <a:latin typeface="Arial" panose="020B0604020202020204" pitchFamily="34" charset="0"/>
                <a:ea typeface="Segoe UI" panose="020B0502040204020203" pitchFamily="34" charset="0"/>
                <a:cs typeface="Arial" panose="020B0604020202020204" pitchFamily="34" charset="0"/>
              </a:rPr>
              <a:t>with favor.</a:t>
            </a:r>
            <a:r>
              <a:rPr lang="en-US" sz="1400" dirty="0">
                <a:effectLst/>
                <a:latin typeface="Arial" panose="020B0604020202020204" pitchFamily="34" charset="0"/>
                <a:ea typeface="Segoe UI" panose="020B0502040204020203" pitchFamily="34" charset="0"/>
                <a:cs typeface="Arial" panose="020B0604020202020204" pitchFamily="34" charset="0"/>
              </a:rPr>
              <a:t> (JFB) Refutes the idea that</a:t>
            </a:r>
            <a:r>
              <a:rPr lang="en-US" sz="1400" baseline="0" dirty="0">
                <a:effectLst/>
                <a:latin typeface="Arial" panose="020B0604020202020204" pitchFamily="34" charset="0"/>
                <a:ea typeface="Segoe UI" panose="020B0502040204020203" pitchFamily="34" charset="0"/>
                <a:cs typeface="Arial" panose="020B0604020202020204" pitchFamily="34" charset="0"/>
              </a:rPr>
              <a:t> God doesn’t care what we do.</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3F28A1F-3E69-47E5-AE93-E7F2155A242D}" type="slidenum">
              <a:rPr lang="en-US" smtClean="0"/>
              <a:t>2</a:t>
            </a:fld>
            <a:endParaRPr lang="en-US" dirty="0"/>
          </a:p>
        </p:txBody>
      </p:sp>
      <p:sp>
        <p:nvSpPr>
          <p:cNvPr id="5" name="Date Placeholder 4">
            <a:extLst>
              <a:ext uri="{FF2B5EF4-FFF2-40B4-BE49-F238E27FC236}">
                <a16:creationId xmlns:a16="http://schemas.microsoft.com/office/drawing/2014/main" id="{11AE5CA2-882E-902F-FE22-4C79C303FA76}"/>
              </a:ext>
            </a:extLst>
          </p:cNvPr>
          <p:cNvSpPr>
            <a:spLocks noGrp="1"/>
          </p:cNvSpPr>
          <p:nvPr>
            <p:ph type="dt" idx="1"/>
          </p:nvPr>
        </p:nvSpPr>
        <p:spPr/>
        <p:txBody>
          <a:bodyPr/>
          <a:lstStyle/>
          <a:p>
            <a:r>
              <a:rPr lang="en-US"/>
              <a:t>1/28/2024 am</a:t>
            </a:r>
            <a:endParaRPr lang="en-US" dirty="0"/>
          </a:p>
        </p:txBody>
      </p:sp>
      <p:sp>
        <p:nvSpPr>
          <p:cNvPr id="6" name="Footer Placeholder 5">
            <a:extLst>
              <a:ext uri="{FF2B5EF4-FFF2-40B4-BE49-F238E27FC236}">
                <a16:creationId xmlns:a16="http://schemas.microsoft.com/office/drawing/2014/main" id="{FA6CF268-8EB1-9E9A-3EAD-E2BCEF60F347}"/>
              </a:ext>
            </a:extLst>
          </p:cNvPr>
          <p:cNvSpPr>
            <a:spLocks noGrp="1"/>
          </p:cNvSpPr>
          <p:nvPr>
            <p:ph type="ftr" sz="quarter" idx="4"/>
          </p:nvPr>
        </p:nvSpPr>
        <p:spPr/>
        <p:txBody>
          <a:bodyPr/>
          <a:lstStyle/>
          <a:p>
            <a:r>
              <a:rPr lang="en-US"/>
              <a:t>Why Are You Angry?</a:t>
            </a:r>
            <a:endParaRPr lang="en-US" dirty="0"/>
          </a:p>
        </p:txBody>
      </p:sp>
    </p:spTree>
    <p:extLst>
      <p:ext uri="{BB962C8B-B14F-4D97-AF65-F5344CB8AC3E}">
        <p14:creationId xmlns:p14="http://schemas.microsoft.com/office/powerpoint/2010/main" val="3911692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8911" y="4400550"/>
            <a:ext cx="6016753" cy="3600450"/>
          </a:xfrm>
        </p:spPr>
        <p:txBody>
          <a:bodyPr/>
          <a:lstStyle/>
          <a:p>
            <a:pPr algn="l"/>
            <a:endParaRPr lang="en-US" sz="1400" dirty="0">
              <a:latin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3F28A1F-3E69-47E5-AE93-E7F2155A242D}" type="slidenum">
              <a:rPr lang="en-US" smtClean="0"/>
              <a:t>11</a:t>
            </a:fld>
            <a:endParaRPr lang="en-US" dirty="0"/>
          </a:p>
        </p:txBody>
      </p:sp>
      <p:sp>
        <p:nvSpPr>
          <p:cNvPr id="5" name="Date Placeholder 4">
            <a:extLst>
              <a:ext uri="{FF2B5EF4-FFF2-40B4-BE49-F238E27FC236}">
                <a16:creationId xmlns:a16="http://schemas.microsoft.com/office/drawing/2014/main" id="{6DC8771F-134D-B89C-F6E2-027F89D39BE3}"/>
              </a:ext>
            </a:extLst>
          </p:cNvPr>
          <p:cNvSpPr>
            <a:spLocks noGrp="1"/>
          </p:cNvSpPr>
          <p:nvPr>
            <p:ph type="dt" idx="1"/>
          </p:nvPr>
        </p:nvSpPr>
        <p:spPr/>
        <p:txBody>
          <a:bodyPr/>
          <a:lstStyle/>
          <a:p>
            <a:r>
              <a:rPr lang="en-US"/>
              <a:t>1/28/2024 am</a:t>
            </a:r>
            <a:endParaRPr lang="en-US" dirty="0"/>
          </a:p>
        </p:txBody>
      </p:sp>
      <p:sp>
        <p:nvSpPr>
          <p:cNvPr id="6" name="Footer Placeholder 5">
            <a:extLst>
              <a:ext uri="{FF2B5EF4-FFF2-40B4-BE49-F238E27FC236}">
                <a16:creationId xmlns:a16="http://schemas.microsoft.com/office/drawing/2014/main" id="{C66BC471-B10B-644F-FA09-47FC71E8C6F5}"/>
              </a:ext>
            </a:extLst>
          </p:cNvPr>
          <p:cNvSpPr>
            <a:spLocks noGrp="1"/>
          </p:cNvSpPr>
          <p:nvPr>
            <p:ph type="ftr" sz="quarter" idx="4"/>
          </p:nvPr>
        </p:nvSpPr>
        <p:spPr/>
        <p:txBody>
          <a:bodyPr/>
          <a:lstStyle/>
          <a:p>
            <a:r>
              <a:rPr lang="en-US"/>
              <a:t>Why Are You Angry?</a:t>
            </a:r>
            <a:endParaRPr lang="en-US" dirty="0"/>
          </a:p>
        </p:txBody>
      </p:sp>
    </p:spTree>
    <p:extLst>
      <p:ext uri="{BB962C8B-B14F-4D97-AF65-F5344CB8AC3E}">
        <p14:creationId xmlns:p14="http://schemas.microsoft.com/office/powerpoint/2010/main" val="415389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“Do not understand” - not that we can’t! We choose to be ignorant</a:t>
            </a:r>
            <a:r>
              <a:rPr lang="en-US" sz="1400" baseline="0" dirty="0">
                <a:latin typeface="Arial" panose="020B0604020202020204" pitchFamily="34" charset="0"/>
                <a:cs typeface="Arial" panose="020B0604020202020204" pitchFamily="34" charset="0"/>
              </a:rPr>
              <a:t> and choose to harden our hearts.</a:t>
            </a:r>
          </a:p>
          <a:p>
            <a:r>
              <a:rPr lang="en-US" sz="1400" dirty="0">
                <a:latin typeface="Arial" panose="020B0604020202020204" pitchFamily="34" charset="0"/>
                <a:cs typeface="Arial" panose="020B0604020202020204" pitchFamily="34" charset="0"/>
              </a:rPr>
              <a:t>Ps 14:1-3</a:t>
            </a:r>
          </a:p>
          <a:p>
            <a:r>
              <a:rPr lang="en-US" sz="1400" dirty="0">
                <a:latin typeface="Arial" panose="020B0604020202020204" pitchFamily="34" charset="0"/>
                <a:cs typeface="Arial" panose="020B0604020202020204" pitchFamily="34" charset="0"/>
              </a:rPr>
              <a:t>The fool has said in his heart, "There is no God.“ They are corrupt, they have committed abominable deeds; There is no one who does good. </a:t>
            </a:r>
          </a:p>
          <a:p>
            <a:r>
              <a:rPr lang="en-US" sz="1400" dirty="0">
                <a:latin typeface="Arial" panose="020B0604020202020204" pitchFamily="34" charset="0"/>
                <a:cs typeface="Arial" panose="020B0604020202020204" pitchFamily="34" charset="0"/>
              </a:rPr>
              <a:t>2 The Lord has looked down from heaven upon the sons of men To see if there are any who understand, Who seek after God. </a:t>
            </a:r>
          </a:p>
          <a:p>
            <a:r>
              <a:rPr lang="en-US" sz="1400" dirty="0">
                <a:latin typeface="Arial" panose="020B0604020202020204" pitchFamily="34" charset="0"/>
                <a:cs typeface="Arial" panose="020B0604020202020204" pitchFamily="34" charset="0"/>
              </a:rPr>
              <a:t>3 They have all turned aside, together they have become corrupt; There is no one who does good, not even one.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Matt 13:13-15</a:t>
            </a:r>
          </a:p>
          <a:p>
            <a:r>
              <a:rPr lang="en-US" sz="1400" dirty="0">
                <a:latin typeface="Arial" panose="020B0604020202020204" pitchFamily="34" charset="0"/>
                <a:cs typeface="Arial" panose="020B0604020202020204" pitchFamily="34" charset="0"/>
              </a:rPr>
              <a:t>Therefore I speak to them in parables; because while seeing they do not see, and while hearing they do not hear, nor do they understand.  </a:t>
            </a:r>
          </a:p>
          <a:p>
            <a:r>
              <a:rPr lang="en-US" sz="1400" dirty="0">
                <a:latin typeface="Arial" panose="020B0604020202020204" pitchFamily="34" charset="0"/>
                <a:cs typeface="Arial" panose="020B0604020202020204" pitchFamily="34" charset="0"/>
              </a:rPr>
              <a:t>14 "In their case the prophecy of Isaiah is being fulfilled, which says, 'YOU WILL KEEP ON HEARING, BUT WILL NOT UNDERSTAND; YOU WILL KEEP ON SEEING, BUT WILL NOT PERCEIVE; </a:t>
            </a:r>
          </a:p>
          <a:p>
            <a:r>
              <a:rPr lang="en-US" sz="1400" dirty="0">
                <a:latin typeface="Arial" panose="020B0604020202020204" pitchFamily="34" charset="0"/>
                <a:cs typeface="Arial" panose="020B0604020202020204" pitchFamily="34" charset="0"/>
              </a:rPr>
              <a:t>15 FOR THE HEART OF THIS PEOPLE HAS BECOME DULL, WITH THEIR EARS THEY SCARCELY HEAR, AND THEY HAVE CLOSED THEIR EYES, OTHERWISE THEY WOULD SEE WITH THEIR EYES, HEAR WITH THEIR EARS, AND UNDERSTAND WITH THEIR HEART AND RETURN, AND I WOULD HEAL THEM.’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3F28A1F-3E69-47E5-AE93-E7F2155A242D}" type="slidenum">
              <a:rPr lang="en-US" smtClean="0"/>
              <a:t>3</a:t>
            </a:fld>
            <a:endParaRPr lang="en-US" dirty="0"/>
          </a:p>
        </p:txBody>
      </p:sp>
      <p:sp>
        <p:nvSpPr>
          <p:cNvPr id="5" name="Date Placeholder 4">
            <a:extLst>
              <a:ext uri="{FF2B5EF4-FFF2-40B4-BE49-F238E27FC236}">
                <a16:creationId xmlns:a16="http://schemas.microsoft.com/office/drawing/2014/main" id="{F0931C5E-4418-4A0C-0649-ACFEE9D6DB97}"/>
              </a:ext>
            </a:extLst>
          </p:cNvPr>
          <p:cNvSpPr>
            <a:spLocks noGrp="1"/>
          </p:cNvSpPr>
          <p:nvPr>
            <p:ph type="dt" idx="1"/>
          </p:nvPr>
        </p:nvSpPr>
        <p:spPr/>
        <p:txBody>
          <a:bodyPr/>
          <a:lstStyle/>
          <a:p>
            <a:r>
              <a:rPr lang="en-US"/>
              <a:t>1/28/2024 am</a:t>
            </a:r>
            <a:endParaRPr lang="en-US" dirty="0"/>
          </a:p>
        </p:txBody>
      </p:sp>
      <p:sp>
        <p:nvSpPr>
          <p:cNvPr id="6" name="Footer Placeholder 5">
            <a:extLst>
              <a:ext uri="{FF2B5EF4-FFF2-40B4-BE49-F238E27FC236}">
                <a16:creationId xmlns:a16="http://schemas.microsoft.com/office/drawing/2014/main" id="{CABA9C12-FFA2-6361-1F6C-71A325BCC0BA}"/>
              </a:ext>
            </a:extLst>
          </p:cNvPr>
          <p:cNvSpPr>
            <a:spLocks noGrp="1"/>
          </p:cNvSpPr>
          <p:nvPr>
            <p:ph type="ftr" sz="quarter" idx="4"/>
          </p:nvPr>
        </p:nvSpPr>
        <p:spPr/>
        <p:txBody>
          <a:bodyPr/>
          <a:lstStyle/>
          <a:p>
            <a:r>
              <a:rPr lang="en-US"/>
              <a:t>Why Are You Angry?</a:t>
            </a:r>
            <a:endParaRPr lang="en-US" dirty="0"/>
          </a:p>
        </p:txBody>
      </p:sp>
    </p:spTree>
    <p:extLst>
      <p:ext uri="{BB962C8B-B14F-4D97-AF65-F5344CB8AC3E}">
        <p14:creationId xmlns:p14="http://schemas.microsoft.com/office/powerpoint/2010/main" val="30847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Jonah’s reasons became evident with the introduction of the plant that gave him shade for a while and then taken away. </a:t>
            </a:r>
          </a:p>
        </p:txBody>
      </p:sp>
      <p:sp>
        <p:nvSpPr>
          <p:cNvPr id="4" name="Slide Number Placeholder 3"/>
          <p:cNvSpPr>
            <a:spLocks noGrp="1"/>
          </p:cNvSpPr>
          <p:nvPr>
            <p:ph type="sldNum" sz="quarter" idx="5"/>
          </p:nvPr>
        </p:nvSpPr>
        <p:spPr/>
        <p:txBody>
          <a:bodyPr/>
          <a:lstStyle/>
          <a:p>
            <a:fld id="{D3F28A1F-3E69-47E5-AE93-E7F2155A242D}" type="slidenum">
              <a:rPr lang="en-US" smtClean="0"/>
              <a:t>4</a:t>
            </a:fld>
            <a:endParaRPr lang="en-US" dirty="0"/>
          </a:p>
        </p:txBody>
      </p:sp>
      <p:sp>
        <p:nvSpPr>
          <p:cNvPr id="5" name="Date Placeholder 4">
            <a:extLst>
              <a:ext uri="{FF2B5EF4-FFF2-40B4-BE49-F238E27FC236}">
                <a16:creationId xmlns:a16="http://schemas.microsoft.com/office/drawing/2014/main" id="{7A69E3A4-8092-6F00-33CD-EDFFC600AB74}"/>
              </a:ext>
            </a:extLst>
          </p:cNvPr>
          <p:cNvSpPr>
            <a:spLocks noGrp="1"/>
          </p:cNvSpPr>
          <p:nvPr>
            <p:ph type="dt" idx="1"/>
          </p:nvPr>
        </p:nvSpPr>
        <p:spPr/>
        <p:txBody>
          <a:bodyPr/>
          <a:lstStyle/>
          <a:p>
            <a:r>
              <a:rPr lang="en-US"/>
              <a:t>1/28/2024 am</a:t>
            </a:r>
            <a:endParaRPr lang="en-US" dirty="0"/>
          </a:p>
        </p:txBody>
      </p:sp>
      <p:sp>
        <p:nvSpPr>
          <p:cNvPr id="6" name="Footer Placeholder 5">
            <a:extLst>
              <a:ext uri="{FF2B5EF4-FFF2-40B4-BE49-F238E27FC236}">
                <a16:creationId xmlns:a16="http://schemas.microsoft.com/office/drawing/2014/main" id="{27C43940-11D6-2E08-B732-9D370740EF73}"/>
              </a:ext>
            </a:extLst>
          </p:cNvPr>
          <p:cNvSpPr>
            <a:spLocks noGrp="1"/>
          </p:cNvSpPr>
          <p:nvPr>
            <p:ph type="ftr" sz="quarter" idx="4"/>
          </p:nvPr>
        </p:nvSpPr>
        <p:spPr/>
        <p:txBody>
          <a:bodyPr/>
          <a:lstStyle/>
          <a:p>
            <a:r>
              <a:rPr lang="en-US"/>
              <a:t>Why Are You Angry?</a:t>
            </a:r>
            <a:endParaRPr lang="en-US" dirty="0"/>
          </a:p>
        </p:txBody>
      </p:sp>
    </p:spTree>
    <p:extLst>
      <p:ext uri="{BB962C8B-B14F-4D97-AF65-F5344CB8AC3E}">
        <p14:creationId xmlns:p14="http://schemas.microsoft.com/office/powerpoint/2010/main" val="236126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Proverbs 16:32</a:t>
            </a:r>
          </a:p>
          <a:p>
            <a:r>
              <a:rPr lang="en-US" sz="1400" dirty="0">
                <a:latin typeface="Arial" panose="020B0604020202020204" pitchFamily="34" charset="0"/>
                <a:cs typeface="Arial" panose="020B0604020202020204" pitchFamily="34" charset="0"/>
              </a:rPr>
              <a:t>He who is slow to anger is better than the mighty, And he who rules his spirit, than he who captures a city.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Proverbs 25:28</a:t>
            </a:r>
          </a:p>
          <a:p>
            <a:r>
              <a:rPr lang="en-US" sz="1400" dirty="0">
                <a:latin typeface="Arial" panose="020B0604020202020204" pitchFamily="34" charset="0"/>
                <a:cs typeface="Arial" panose="020B0604020202020204" pitchFamily="34" charset="0"/>
              </a:rPr>
              <a:t>Like a city that is broken into and without walls Is a man who has no control over his spirit.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1 Corinthians 9:25</a:t>
            </a:r>
          </a:p>
          <a:p>
            <a:r>
              <a:rPr lang="en-US" sz="1400" dirty="0">
                <a:latin typeface="Arial" panose="020B0604020202020204" pitchFamily="34" charset="0"/>
                <a:cs typeface="Arial" panose="020B0604020202020204" pitchFamily="34" charset="0"/>
              </a:rPr>
              <a:t>Everyone who competes in the games exercises self-control in all things. They then do it to receive a perishable wreath, but we an imperishable.</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3F28A1F-3E69-47E5-AE93-E7F2155A242D}" type="slidenum">
              <a:rPr lang="en-US" smtClean="0"/>
              <a:t>5</a:t>
            </a:fld>
            <a:endParaRPr lang="en-US" dirty="0"/>
          </a:p>
        </p:txBody>
      </p:sp>
      <p:sp>
        <p:nvSpPr>
          <p:cNvPr id="5" name="Date Placeholder 4">
            <a:extLst>
              <a:ext uri="{FF2B5EF4-FFF2-40B4-BE49-F238E27FC236}">
                <a16:creationId xmlns:a16="http://schemas.microsoft.com/office/drawing/2014/main" id="{9E3F3DBB-41CF-4B12-BECA-C1B3723CD842}"/>
              </a:ext>
            </a:extLst>
          </p:cNvPr>
          <p:cNvSpPr>
            <a:spLocks noGrp="1"/>
          </p:cNvSpPr>
          <p:nvPr>
            <p:ph type="dt" idx="1"/>
          </p:nvPr>
        </p:nvSpPr>
        <p:spPr/>
        <p:txBody>
          <a:bodyPr/>
          <a:lstStyle/>
          <a:p>
            <a:r>
              <a:rPr lang="en-US"/>
              <a:t>1/28/2024 am</a:t>
            </a:r>
            <a:endParaRPr lang="en-US" dirty="0"/>
          </a:p>
        </p:txBody>
      </p:sp>
      <p:sp>
        <p:nvSpPr>
          <p:cNvPr id="6" name="Footer Placeholder 5">
            <a:extLst>
              <a:ext uri="{FF2B5EF4-FFF2-40B4-BE49-F238E27FC236}">
                <a16:creationId xmlns:a16="http://schemas.microsoft.com/office/drawing/2014/main" id="{6CF9C0C0-D966-CA21-5B1A-6758880DBF21}"/>
              </a:ext>
            </a:extLst>
          </p:cNvPr>
          <p:cNvSpPr>
            <a:spLocks noGrp="1"/>
          </p:cNvSpPr>
          <p:nvPr>
            <p:ph type="ftr" sz="quarter" idx="4"/>
          </p:nvPr>
        </p:nvSpPr>
        <p:spPr/>
        <p:txBody>
          <a:bodyPr/>
          <a:lstStyle/>
          <a:p>
            <a:r>
              <a:rPr lang="en-US"/>
              <a:t>Why Are You Angry?</a:t>
            </a:r>
            <a:endParaRPr lang="en-US" dirty="0"/>
          </a:p>
        </p:txBody>
      </p:sp>
    </p:spTree>
    <p:extLst>
      <p:ext uri="{BB962C8B-B14F-4D97-AF65-F5344CB8AC3E}">
        <p14:creationId xmlns:p14="http://schemas.microsoft.com/office/powerpoint/2010/main" val="269680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8911" y="4400550"/>
            <a:ext cx="6016753" cy="3600450"/>
          </a:xfrm>
        </p:spPr>
        <p:txBody>
          <a:bodyPr/>
          <a:lstStyle/>
          <a:p>
            <a:pPr algn="l"/>
            <a:r>
              <a:rPr lang="en-US" sz="1400" dirty="0">
                <a:latin typeface="Aptos" panose="020B0004020202020204" pitchFamily="34" charset="0"/>
                <a:cs typeface="Arial" panose="020B0604020202020204" pitchFamily="34" charset="0"/>
              </a:rPr>
              <a:t>James 3:13-18</a:t>
            </a:r>
          </a:p>
          <a:p>
            <a:pPr algn="l"/>
            <a:r>
              <a:rPr lang="en-US" sz="1400" dirty="0">
                <a:latin typeface="Aptos" panose="020B0004020202020204" pitchFamily="34" charset="0"/>
                <a:cs typeface="Arial" panose="020B0604020202020204" pitchFamily="34" charset="0"/>
              </a:rPr>
              <a:t>Who among you is wise and understanding? Let him show by his good behavior his deeds in the gentleness of wisdom. 14 </a:t>
            </a:r>
            <a:r>
              <a:rPr lang="en-US" sz="1400" b="1" dirty="0">
                <a:latin typeface="Aptos" panose="020B0004020202020204" pitchFamily="34" charset="0"/>
                <a:cs typeface="Arial" panose="020B0604020202020204" pitchFamily="34" charset="0"/>
              </a:rPr>
              <a:t>But if you have bitter jealousy and selfish ambition in your heart, do not be arrogant and so lie against the truth. 15 This wisdom is not that which comes down from above, but is earthly, natural, demonic. 16 For where jealousy and selfish ambition exist, there is disorder and every evil thing.</a:t>
            </a:r>
            <a:r>
              <a:rPr lang="en-US" sz="1400" dirty="0">
                <a:latin typeface="Aptos" panose="020B0004020202020204" pitchFamily="34" charset="0"/>
                <a:cs typeface="Arial" panose="020B0604020202020204" pitchFamily="34" charset="0"/>
              </a:rPr>
              <a:t> 17 But the wisdom from above is first pure, then peaceable, gentle, reasonable, full of mercy and good fruits, unwavering, without hypocrisy. 18 And the seed whose fruit is righteousness is sown in peace by those who make peace.</a:t>
            </a:r>
          </a:p>
          <a:p>
            <a:pPr algn="l"/>
            <a:endParaRPr lang="en-US" sz="1400" dirty="0">
              <a:latin typeface="Aptos" panose="020B0004020202020204" pitchFamily="34" charset="0"/>
              <a:cs typeface="Arial" panose="020B0604020202020204" pitchFamily="34" charset="0"/>
            </a:endParaRPr>
          </a:p>
          <a:p>
            <a:pPr algn="l"/>
            <a:endParaRPr lang="en-US" sz="1400" dirty="0">
              <a:latin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3F28A1F-3E69-47E5-AE93-E7F2155A242D}" type="slidenum">
              <a:rPr lang="en-US" smtClean="0"/>
              <a:t>6</a:t>
            </a:fld>
            <a:endParaRPr lang="en-US" dirty="0"/>
          </a:p>
        </p:txBody>
      </p:sp>
      <p:sp>
        <p:nvSpPr>
          <p:cNvPr id="5" name="Date Placeholder 4">
            <a:extLst>
              <a:ext uri="{FF2B5EF4-FFF2-40B4-BE49-F238E27FC236}">
                <a16:creationId xmlns:a16="http://schemas.microsoft.com/office/drawing/2014/main" id="{1364B3FA-1B68-0EEA-0D51-D76673A4E82D}"/>
              </a:ext>
            </a:extLst>
          </p:cNvPr>
          <p:cNvSpPr>
            <a:spLocks noGrp="1"/>
          </p:cNvSpPr>
          <p:nvPr>
            <p:ph type="dt" idx="1"/>
          </p:nvPr>
        </p:nvSpPr>
        <p:spPr/>
        <p:txBody>
          <a:bodyPr/>
          <a:lstStyle/>
          <a:p>
            <a:r>
              <a:rPr lang="en-US"/>
              <a:t>1/28/2024 am</a:t>
            </a:r>
            <a:endParaRPr lang="en-US" dirty="0"/>
          </a:p>
        </p:txBody>
      </p:sp>
      <p:sp>
        <p:nvSpPr>
          <p:cNvPr id="6" name="Footer Placeholder 5">
            <a:extLst>
              <a:ext uri="{FF2B5EF4-FFF2-40B4-BE49-F238E27FC236}">
                <a16:creationId xmlns:a16="http://schemas.microsoft.com/office/drawing/2014/main" id="{C4433CD6-625C-53BB-576B-5142D91BAC20}"/>
              </a:ext>
            </a:extLst>
          </p:cNvPr>
          <p:cNvSpPr>
            <a:spLocks noGrp="1"/>
          </p:cNvSpPr>
          <p:nvPr>
            <p:ph type="ftr" sz="quarter" idx="4"/>
          </p:nvPr>
        </p:nvSpPr>
        <p:spPr/>
        <p:txBody>
          <a:bodyPr/>
          <a:lstStyle/>
          <a:p>
            <a:r>
              <a:rPr lang="en-US"/>
              <a:t>Why Are You Angry?</a:t>
            </a:r>
            <a:endParaRPr lang="en-US" dirty="0"/>
          </a:p>
        </p:txBody>
      </p:sp>
    </p:spTree>
    <p:extLst>
      <p:ext uri="{BB962C8B-B14F-4D97-AF65-F5344CB8AC3E}">
        <p14:creationId xmlns:p14="http://schemas.microsoft.com/office/powerpoint/2010/main" val="175815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8911" y="4400550"/>
            <a:ext cx="6016753" cy="3600450"/>
          </a:xfrm>
        </p:spPr>
        <p:txBody>
          <a:bodyPr/>
          <a:lstStyle/>
          <a:p>
            <a:pPr algn="l"/>
            <a:endParaRPr lang="en-US" sz="1400" dirty="0">
              <a:latin typeface="Aptos" panose="020B0004020202020204" pitchFamily="34" charset="0"/>
              <a:cs typeface="Arial" panose="020B0604020202020204" pitchFamily="34" charset="0"/>
            </a:endParaRPr>
          </a:p>
          <a:p>
            <a:pPr algn="l"/>
            <a:r>
              <a:rPr lang="en-US" sz="1400" dirty="0">
                <a:latin typeface="Aptos" panose="020B0004020202020204" pitchFamily="34" charset="0"/>
                <a:cs typeface="Arial" panose="020B0604020202020204" pitchFamily="34" charset="0"/>
              </a:rPr>
              <a:t>Col 3:8-10</a:t>
            </a:r>
          </a:p>
          <a:p>
            <a:pPr algn="l"/>
            <a:r>
              <a:rPr lang="en-US" sz="1400" b="1" dirty="0">
                <a:latin typeface="Aptos" panose="020B0004020202020204" pitchFamily="34" charset="0"/>
                <a:cs typeface="Arial" panose="020B0604020202020204" pitchFamily="34" charset="0"/>
              </a:rPr>
              <a:t>But now you also, put them all aside: anger, wrath, malice, slander</a:t>
            </a:r>
            <a:r>
              <a:rPr lang="en-US" sz="1400" dirty="0">
                <a:latin typeface="Aptos" panose="020B0004020202020204" pitchFamily="34" charset="0"/>
                <a:cs typeface="Arial" panose="020B0604020202020204" pitchFamily="34" charset="0"/>
              </a:rPr>
              <a:t>, and abusive speech from your mouth. 9 Do not lie to one another, since you laid aside the old self with its evil practices, 10 and have put on the new self who is being renewed to a true knowledge according to the image of the One who created him</a:t>
            </a:r>
          </a:p>
          <a:p>
            <a:pPr algn="l"/>
            <a:endParaRPr lang="en-US" sz="1400" dirty="0">
              <a:latin typeface="Aptos" panose="020B0004020202020204" pitchFamily="34" charset="0"/>
              <a:cs typeface="Arial" panose="020B0604020202020204" pitchFamily="34" charset="0"/>
            </a:endParaRPr>
          </a:p>
          <a:p>
            <a:pPr algn="l"/>
            <a:r>
              <a:rPr lang="en-US" sz="1400" dirty="0">
                <a:latin typeface="Aptos" panose="020B0004020202020204" pitchFamily="34" charset="0"/>
                <a:cs typeface="Arial" panose="020B0604020202020204" pitchFamily="34" charset="0"/>
              </a:rPr>
              <a:t>Col 3:12-15</a:t>
            </a:r>
          </a:p>
          <a:p>
            <a:pPr algn="l"/>
            <a:r>
              <a:rPr lang="en-US" sz="1400" dirty="0">
                <a:latin typeface="Aptos" panose="020B0004020202020204" pitchFamily="34" charset="0"/>
                <a:cs typeface="Arial" panose="020B0604020202020204" pitchFamily="34" charset="0"/>
              </a:rPr>
              <a:t> So, as those who have been chosen of God, holy and beloved, put on a heart of compassion, kindness, humility, gentleness and patience; 13 bearing with one another, and forgiving each other, whoever has a complaint against anyone; just as the Lord forgave you, so also should you. 14 Beyond all these things put on love, which is the perfect bond of unity. </a:t>
            </a:r>
          </a:p>
          <a:p>
            <a:pPr algn="l"/>
            <a:endParaRPr lang="en-US" sz="1400" dirty="0">
              <a:latin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3F28A1F-3E69-47E5-AE93-E7F2155A242D}" type="slidenum">
              <a:rPr lang="en-US" smtClean="0"/>
              <a:t>7</a:t>
            </a:fld>
            <a:endParaRPr lang="en-US" dirty="0"/>
          </a:p>
        </p:txBody>
      </p:sp>
      <p:sp>
        <p:nvSpPr>
          <p:cNvPr id="5" name="Date Placeholder 4">
            <a:extLst>
              <a:ext uri="{FF2B5EF4-FFF2-40B4-BE49-F238E27FC236}">
                <a16:creationId xmlns:a16="http://schemas.microsoft.com/office/drawing/2014/main" id="{E155B8AF-D094-D349-C990-9F46FC598074}"/>
              </a:ext>
            </a:extLst>
          </p:cNvPr>
          <p:cNvSpPr>
            <a:spLocks noGrp="1"/>
          </p:cNvSpPr>
          <p:nvPr>
            <p:ph type="dt" idx="1"/>
          </p:nvPr>
        </p:nvSpPr>
        <p:spPr/>
        <p:txBody>
          <a:bodyPr/>
          <a:lstStyle/>
          <a:p>
            <a:r>
              <a:rPr lang="en-US"/>
              <a:t>1/28/2024 am</a:t>
            </a:r>
            <a:endParaRPr lang="en-US" dirty="0"/>
          </a:p>
        </p:txBody>
      </p:sp>
      <p:sp>
        <p:nvSpPr>
          <p:cNvPr id="6" name="Footer Placeholder 5">
            <a:extLst>
              <a:ext uri="{FF2B5EF4-FFF2-40B4-BE49-F238E27FC236}">
                <a16:creationId xmlns:a16="http://schemas.microsoft.com/office/drawing/2014/main" id="{9D2548E1-5790-1935-233B-1D4C76040528}"/>
              </a:ext>
            </a:extLst>
          </p:cNvPr>
          <p:cNvSpPr>
            <a:spLocks noGrp="1"/>
          </p:cNvSpPr>
          <p:nvPr>
            <p:ph type="ftr" sz="quarter" idx="4"/>
          </p:nvPr>
        </p:nvSpPr>
        <p:spPr/>
        <p:txBody>
          <a:bodyPr/>
          <a:lstStyle/>
          <a:p>
            <a:r>
              <a:rPr lang="en-US"/>
              <a:t>Why Are You Angry?</a:t>
            </a:r>
            <a:endParaRPr lang="en-US" dirty="0"/>
          </a:p>
        </p:txBody>
      </p:sp>
    </p:spTree>
    <p:extLst>
      <p:ext uri="{BB962C8B-B14F-4D97-AF65-F5344CB8AC3E}">
        <p14:creationId xmlns:p14="http://schemas.microsoft.com/office/powerpoint/2010/main" val="68031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8911" y="4400550"/>
            <a:ext cx="6016753" cy="3600450"/>
          </a:xfrm>
        </p:spPr>
        <p:txBody>
          <a:bodyPr/>
          <a:lstStyle/>
          <a:p>
            <a:r>
              <a:rPr lang="en-US" sz="1400" dirty="0">
                <a:latin typeface="Arial" panose="020B0604020202020204" pitchFamily="34" charset="0"/>
                <a:cs typeface="Arial" panose="020B0604020202020204" pitchFamily="34" charset="0"/>
              </a:rPr>
              <a:t>Mark 3:1-6 - </a:t>
            </a:r>
            <a:r>
              <a:rPr lang="en-US" sz="1400" dirty="0">
                <a:latin typeface="Aptos" panose="020B0004020202020204" pitchFamily="34" charset="0"/>
                <a:cs typeface="Arial" panose="020B0604020202020204" pitchFamily="34" charset="0"/>
              </a:rPr>
              <a:t>He entered again into a synagogue; and a man was there whose hand was withered. 2 </a:t>
            </a:r>
            <a:r>
              <a:rPr lang="en-US" sz="1400" b="1" dirty="0">
                <a:latin typeface="Aptos" panose="020B0004020202020204" pitchFamily="34" charset="0"/>
                <a:cs typeface="Arial" panose="020B0604020202020204" pitchFamily="34" charset="0"/>
              </a:rPr>
              <a:t>They were watching Him to see if He would heal him on the Sabbath,</a:t>
            </a:r>
            <a:r>
              <a:rPr lang="en-US" sz="1400" dirty="0">
                <a:latin typeface="Aptos" panose="020B0004020202020204" pitchFamily="34" charset="0"/>
                <a:cs typeface="Arial" panose="020B0604020202020204" pitchFamily="34" charset="0"/>
              </a:rPr>
              <a:t> so that they might accuse Him. 3 He said to the man with the withered hand, "Get up and come forward!"  4 And He said to them, "Is it lawful to do good or to do harm on the Sabbath, to save a life or to kill?" But they kept silent. 5 </a:t>
            </a:r>
            <a:r>
              <a:rPr lang="en-US" sz="1400" b="1" dirty="0">
                <a:latin typeface="Aptos" panose="020B0004020202020204" pitchFamily="34" charset="0"/>
                <a:cs typeface="Arial" panose="020B0604020202020204" pitchFamily="34" charset="0"/>
              </a:rPr>
              <a:t>After looking around at them with anger, grieved at their hardness of heart</a:t>
            </a:r>
            <a:r>
              <a:rPr lang="en-US" sz="1400" dirty="0">
                <a:latin typeface="Aptos" panose="020B0004020202020204" pitchFamily="34" charset="0"/>
                <a:cs typeface="Arial" panose="020B0604020202020204" pitchFamily="34" charset="0"/>
              </a:rPr>
              <a:t>, He said to the man, "Stretch out your hand." And he stretched it out, and his hand was restored. 6 The Pharisees went out and immediately began conspiring with the Herodians against Him, as to how they might destroy Him. </a:t>
            </a:r>
          </a:p>
          <a:p>
            <a:endParaRPr lang="en-US" sz="1400" dirty="0">
              <a:latin typeface="Arial" panose="020B0604020202020204" pitchFamily="34" charset="0"/>
              <a:cs typeface="Arial" panose="020B0604020202020204" pitchFamily="34" charset="0"/>
            </a:endParaRPr>
          </a:p>
          <a:p>
            <a:pPr algn="l"/>
            <a:r>
              <a:rPr lang="en-US" sz="1400" b="1" i="0" u="none" strike="noStrike" baseline="0" dirty="0">
                <a:latin typeface="Aptos" panose="020B0004020202020204" pitchFamily="34" charset="0"/>
              </a:rPr>
              <a:t>Being grieved for the hardness of their hearts </a:t>
            </a:r>
            <a:r>
              <a:rPr lang="en-US" sz="1400" b="0" i="0" u="none" strike="noStrike" baseline="0" dirty="0">
                <a:latin typeface="Aptos" panose="020B0004020202020204" pitchFamily="34" charset="0"/>
              </a:rPr>
              <a:t>- Jesus was not upset that they raised a question about his behavior on the sabbath day. </a:t>
            </a:r>
            <a:r>
              <a:rPr lang="en-US" sz="1400" b="1" i="0" u="none" strike="noStrike" baseline="0" dirty="0">
                <a:latin typeface="Aptos" panose="020B0004020202020204" pitchFamily="34" charset="0"/>
              </a:rPr>
              <a:t>Pained and distressed</a:t>
            </a:r>
            <a:r>
              <a:rPr lang="en-US" sz="1400" b="0" i="0" u="none" strike="noStrike" baseline="0" dirty="0">
                <a:latin typeface="Aptos" panose="020B0004020202020204" pitchFamily="34" charset="0"/>
              </a:rPr>
              <a:t> rather by the stubborn, insensitive callousness </a:t>
            </a:r>
            <a:r>
              <a:rPr lang="en-US" sz="1400" b="1" i="0" u="none" strike="noStrike" baseline="0" dirty="0">
                <a:latin typeface="Aptos" panose="020B0004020202020204" pitchFamily="34" charset="0"/>
              </a:rPr>
              <a:t>of their hearts</a:t>
            </a:r>
            <a:r>
              <a:rPr lang="en-US" sz="1400" b="0" i="0" u="none" strike="noStrike" baseline="0" dirty="0">
                <a:latin typeface="Aptos" panose="020B0004020202020204" pitchFamily="34" charset="0"/>
              </a:rPr>
              <a:t>, Jesus was angry and let them see it in his eyes.</a:t>
            </a:r>
          </a:p>
          <a:p>
            <a:pPr algn="l"/>
            <a:endParaRPr lang="en-US" sz="1400" b="0" i="0" u="none" strike="noStrike" baseline="0" dirty="0">
              <a:latin typeface="Aptos" panose="020B0004020202020204" pitchFamily="34" charset="0"/>
              <a:cs typeface="Arial" panose="020B0604020202020204" pitchFamily="34" charset="0"/>
            </a:endParaRPr>
          </a:p>
          <a:p>
            <a:pPr algn="l"/>
            <a:r>
              <a:rPr lang="en-US" sz="1400" dirty="0">
                <a:latin typeface="Aptos" panose="020B0004020202020204" pitchFamily="34" charset="0"/>
                <a:cs typeface="Arial" panose="020B0604020202020204" pitchFamily="34" charset="0"/>
              </a:rPr>
              <a:t>John 2:13-16 - “The Passover of the Jews was near, and Jesus went up to Jerusalem. 14 And He found in the temple those who were selling oxen and sheep and doves, and the money changers seated at their tables.  15 And He made a scourge of cords, and drove them all out of the temple, with the sheep and the oxen; and He poured out the coins of the money changers and overturned their tables; 16 and to those who were selling the doves He said, "</a:t>
            </a:r>
            <a:r>
              <a:rPr lang="en-US" sz="1400" b="1" dirty="0">
                <a:latin typeface="Aptos" panose="020B0004020202020204" pitchFamily="34" charset="0"/>
                <a:cs typeface="Arial" panose="020B0604020202020204" pitchFamily="34" charset="0"/>
              </a:rPr>
              <a:t>Take these things away; stop making My Father's house a place of business</a:t>
            </a:r>
            <a:r>
              <a:rPr lang="en-US" sz="1400" dirty="0">
                <a:latin typeface="Aptos" panose="020B0004020202020204" pitchFamily="34" charset="0"/>
                <a:cs typeface="Arial" panose="020B0604020202020204" pitchFamily="34" charset="0"/>
              </a:rPr>
              <a:t>.“ (1 Timothy 5:16; 1 Corinthians 11:22, 34)</a:t>
            </a:r>
          </a:p>
          <a:p>
            <a:pPr algn="l"/>
            <a:endParaRPr lang="en-US" sz="1400" dirty="0">
              <a:latin typeface="Aptos" panose="020B0004020202020204" pitchFamily="34" charset="0"/>
              <a:cs typeface="Arial" panose="020B0604020202020204" pitchFamily="34" charset="0"/>
            </a:endParaRPr>
          </a:p>
          <a:p>
            <a:pPr algn="l"/>
            <a:r>
              <a:rPr lang="en-US" sz="1400" dirty="0">
                <a:latin typeface="Aptos" panose="020B0004020202020204" pitchFamily="34" charset="0"/>
                <a:cs typeface="Arial" panose="020B0604020202020204" pitchFamily="34" charset="0"/>
              </a:rPr>
              <a:t>Num 11:1-10</a:t>
            </a:r>
          </a:p>
          <a:p>
            <a:pPr algn="l"/>
            <a:r>
              <a:rPr lang="en-US" sz="1400" dirty="0">
                <a:latin typeface="Aptos" panose="020B0004020202020204" pitchFamily="34" charset="0"/>
                <a:cs typeface="Arial" panose="020B0604020202020204" pitchFamily="34" charset="0"/>
              </a:rPr>
              <a:t>Now the people became like those who complain of adversity in the hearing of the Lord; and when the Lord heard it, His anger was kindled, and the fire of the Lord burned among them and consumed some of the outskirts of the camp. 2 The people therefore cried out to Moses, and Moses prayed to the Lord and the fire died out. 3 So the name of that place was called </a:t>
            </a:r>
            <a:r>
              <a:rPr lang="en-US" sz="1400" dirty="0" err="1">
                <a:latin typeface="Aptos" panose="020B0004020202020204" pitchFamily="34" charset="0"/>
                <a:cs typeface="Arial" panose="020B0604020202020204" pitchFamily="34" charset="0"/>
              </a:rPr>
              <a:t>Taberah</a:t>
            </a:r>
            <a:r>
              <a:rPr lang="en-US" sz="1400" dirty="0">
                <a:latin typeface="Aptos" panose="020B0004020202020204" pitchFamily="34" charset="0"/>
                <a:cs typeface="Arial" panose="020B0604020202020204" pitchFamily="34" charset="0"/>
              </a:rPr>
              <a:t>, because the fire of the Lord burned among them. 4 The rabble who were among them had greedy desires; and also the sons of Israel wept again and said, "Who will give us meat to eat? 5 "We remember the fish which we used to eat free in Egypt, the cucumbers and the melons and the leeks and the onions and the garlic, 6 but now our appetite is gone. There is nothing at all to look at except this manna." 7 Now the manna was like coriander seed, and its appearance like that of bdellium. 8 The people would go about and gather it and grind it between two millstones or beat it in the mortar, and boil it in the pot and make cakes with it; and its taste was as the taste of cakes baked with oil. 9 When the dew fell on the camp at night, the manna would fall with it. </a:t>
            </a:r>
          </a:p>
          <a:p>
            <a:pPr algn="l"/>
            <a:r>
              <a:rPr lang="en-US" sz="1400" dirty="0">
                <a:latin typeface="Aptos" panose="020B0004020202020204" pitchFamily="34" charset="0"/>
                <a:cs typeface="Arial" panose="020B0604020202020204" pitchFamily="34" charset="0"/>
              </a:rPr>
              <a:t>10 Now Moses heard the people weeping throughout their families, each man at the doorway of his tent; and the anger of the Lord was kindled greatly, and Moses was displeased.</a:t>
            </a:r>
          </a:p>
          <a:p>
            <a:pPr algn="l"/>
            <a:endParaRPr lang="en-US" sz="1400" dirty="0">
              <a:latin typeface="Aptos" panose="020B0004020202020204" pitchFamily="34" charset="0"/>
              <a:cs typeface="Arial" panose="020B0604020202020204" pitchFamily="34" charset="0"/>
            </a:endParaRPr>
          </a:p>
          <a:p>
            <a:pPr algn="l"/>
            <a:r>
              <a:rPr lang="en-US" sz="1400" dirty="0">
                <a:latin typeface="Aptos" panose="020B0004020202020204" pitchFamily="34" charset="0"/>
                <a:cs typeface="Arial" panose="020B0604020202020204" pitchFamily="34" charset="0"/>
              </a:rPr>
              <a:t>Rather than complain…</a:t>
            </a:r>
          </a:p>
          <a:p>
            <a:pPr marL="285750" indent="-285750" algn="l">
              <a:buFont typeface="Arial" panose="020B0604020202020204" pitchFamily="34" charset="0"/>
              <a:buChar char="•"/>
            </a:pPr>
            <a:r>
              <a:rPr lang="en-US" sz="1400" dirty="0">
                <a:latin typeface="Aptos" panose="020B0004020202020204" pitchFamily="34" charset="0"/>
                <a:cs typeface="Arial" panose="020B0604020202020204" pitchFamily="34" charset="0"/>
              </a:rPr>
              <a:t>1 Thess. 5:16-18, “</a:t>
            </a:r>
            <a:r>
              <a:rPr lang="en-US" sz="1400" b="1" dirty="0">
                <a:latin typeface="Aptos" panose="020B0004020202020204" pitchFamily="34" charset="0"/>
                <a:cs typeface="Arial" panose="020B0604020202020204" pitchFamily="34" charset="0"/>
              </a:rPr>
              <a:t>Rejoice always; pray without ceasing; in everything give thanks; for this is God's will for you in Christ Jesus</a:t>
            </a:r>
            <a:r>
              <a:rPr lang="en-US" sz="1400" dirty="0">
                <a:latin typeface="Aptos" panose="020B0004020202020204" pitchFamily="34" charset="0"/>
                <a:cs typeface="Arial" panose="020B0604020202020204" pitchFamily="34" charset="0"/>
              </a:rPr>
              <a:t>.”</a:t>
            </a:r>
          </a:p>
          <a:p>
            <a:pPr marL="285750" indent="-285750" algn="l">
              <a:buFont typeface="Arial" panose="020B0604020202020204" pitchFamily="34" charset="0"/>
              <a:buChar char="•"/>
            </a:pPr>
            <a:r>
              <a:rPr lang="en-US" sz="1400" dirty="0">
                <a:latin typeface="Aptos" panose="020B0004020202020204" pitchFamily="34" charset="0"/>
                <a:cs typeface="Arial" panose="020B0604020202020204" pitchFamily="34" charset="0"/>
              </a:rPr>
              <a:t>Phil. 4:4-7, “Rejoice in the Lord always; again I will say, rejoice! Let your forbearing spirit be known to all men. The Lord is near. B</a:t>
            </a:r>
            <a:r>
              <a:rPr lang="en-US" sz="1400" b="1" dirty="0">
                <a:latin typeface="Aptos" panose="020B0004020202020204" pitchFamily="34" charset="0"/>
                <a:cs typeface="Arial" panose="020B0604020202020204" pitchFamily="34" charset="0"/>
              </a:rPr>
              <a:t>e anxious for nothing, but in everything by prayer and supplication with thanksgiving let your requests be made known to God. And the peace of God, which surpasses all comprehension, shall guard your hearts and your minds in Christ Jesus</a:t>
            </a:r>
            <a:r>
              <a:rPr lang="en-US" sz="1400" dirty="0">
                <a:latin typeface="Aptos" panose="020B0004020202020204" pitchFamily="34" charset="0"/>
                <a:cs typeface="Arial" panose="020B0604020202020204" pitchFamily="34" charset="0"/>
              </a:rPr>
              <a:t>.”</a:t>
            </a:r>
          </a:p>
          <a:p>
            <a:pPr algn="l"/>
            <a:endParaRPr lang="en-US" sz="1400" dirty="0">
              <a:latin typeface="Aptos" panose="020B0004020202020204" pitchFamily="34" charset="0"/>
              <a:cs typeface="Arial" panose="020B0604020202020204" pitchFamily="34" charset="0"/>
            </a:endParaRPr>
          </a:p>
          <a:p>
            <a:pPr algn="l"/>
            <a:endParaRPr lang="en-US" sz="1400" dirty="0">
              <a:latin typeface="Aptos" panose="020B0004020202020204" pitchFamily="34" charset="0"/>
              <a:cs typeface="Arial" panose="020B0604020202020204" pitchFamily="34" charset="0"/>
            </a:endParaRPr>
          </a:p>
          <a:p>
            <a:pPr algn="l"/>
            <a:endParaRPr lang="en-US" sz="1400" dirty="0">
              <a:latin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3F28A1F-3E69-47E5-AE93-E7F2155A242D}" type="slidenum">
              <a:rPr lang="en-US" smtClean="0"/>
              <a:t>8</a:t>
            </a:fld>
            <a:endParaRPr lang="en-US" dirty="0"/>
          </a:p>
        </p:txBody>
      </p:sp>
      <p:sp>
        <p:nvSpPr>
          <p:cNvPr id="5" name="Date Placeholder 4">
            <a:extLst>
              <a:ext uri="{FF2B5EF4-FFF2-40B4-BE49-F238E27FC236}">
                <a16:creationId xmlns:a16="http://schemas.microsoft.com/office/drawing/2014/main" id="{9D4397C2-E88F-7B62-7BE3-50976E12F3DB}"/>
              </a:ext>
            </a:extLst>
          </p:cNvPr>
          <p:cNvSpPr>
            <a:spLocks noGrp="1"/>
          </p:cNvSpPr>
          <p:nvPr>
            <p:ph type="dt" idx="1"/>
          </p:nvPr>
        </p:nvSpPr>
        <p:spPr/>
        <p:txBody>
          <a:bodyPr/>
          <a:lstStyle/>
          <a:p>
            <a:r>
              <a:rPr lang="en-US"/>
              <a:t>1/28/2024 am</a:t>
            </a:r>
            <a:endParaRPr lang="en-US" dirty="0"/>
          </a:p>
        </p:txBody>
      </p:sp>
      <p:sp>
        <p:nvSpPr>
          <p:cNvPr id="6" name="Footer Placeholder 5">
            <a:extLst>
              <a:ext uri="{FF2B5EF4-FFF2-40B4-BE49-F238E27FC236}">
                <a16:creationId xmlns:a16="http://schemas.microsoft.com/office/drawing/2014/main" id="{CD8F2ACF-97D4-3B15-DFA4-D9EA9CFA0CE8}"/>
              </a:ext>
            </a:extLst>
          </p:cNvPr>
          <p:cNvSpPr>
            <a:spLocks noGrp="1"/>
          </p:cNvSpPr>
          <p:nvPr>
            <p:ph type="ftr" sz="quarter" idx="4"/>
          </p:nvPr>
        </p:nvSpPr>
        <p:spPr/>
        <p:txBody>
          <a:bodyPr/>
          <a:lstStyle/>
          <a:p>
            <a:r>
              <a:rPr lang="en-US"/>
              <a:t>Why Are You Angry?</a:t>
            </a:r>
            <a:endParaRPr lang="en-US" dirty="0"/>
          </a:p>
        </p:txBody>
      </p:sp>
    </p:spTree>
    <p:extLst>
      <p:ext uri="{BB962C8B-B14F-4D97-AF65-F5344CB8AC3E}">
        <p14:creationId xmlns:p14="http://schemas.microsoft.com/office/powerpoint/2010/main" val="2591102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8911" y="4400550"/>
            <a:ext cx="6016753" cy="3600450"/>
          </a:xfrm>
        </p:spPr>
        <p:txBody>
          <a:bodyPr/>
          <a:lstStyle/>
          <a:p>
            <a:pPr algn="l"/>
            <a:r>
              <a:rPr lang="en-US" sz="1400" dirty="0">
                <a:latin typeface="Aptos" panose="020B0004020202020204" pitchFamily="34" charset="0"/>
                <a:cs typeface="Arial" panose="020B0604020202020204" pitchFamily="34" charset="0"/>
              </a:rPr>
              <a:t>Numbers 25:1-4</a:t>
            </a:r>
          </a:p>
          <a:p>
            <a:pPr algn="l"/>
            <a:r>
              <a:rPr lang="en-US" sz="1400" dirty="0">
                <a:latin typeface="Aptos" panose="020B0004020202020204" pitchFamily="34" charset="0"/>
                <a:cs typeface="Arial" panose="020B0604020202020204" pitchFamily="34" charset="0"/>
              </a:rPr>
              <a:t>while Israel remained at Shittim, </a:t>
            </a:r>
            <a:r>
              <a:rPr lang="en-US" sz="1400" b="1" dirty="0">
                <a:latin typeface="Aptos" panose="020B0004020202020204" pitchFamily="34" charset="0"/>
                <a:cs typeface="Arial" panose="020B0604020202020204" pitchFamily="34" charset="0"/>
              </a:rPr>
              <a:t>the people began to play the harlot </a:t>
            </a:r>
            <a:r>
              <a:rPr lang="en-US" sz="1400" dirty="0">
                <a:latin typeface="Aptos" panose="020B0004020202020204" pitchFamily="34" charset="0"/>
                <a:cs typeface="Arial" panose="020B0604020202020204" pitchFamily="34" charset="0"/>
              </a:rPr>
              <a:t>with the daughters of Moab. 2 For they invited the people to the sacrifices of their gods, and the people ate and bowed down to their gods. 3 So Israel joined themselves to Baal of </a:t>
            </a:r>
            <a:r>
              <a:rPr lang="en-US" sz="1400" dirty="0" err="1">
                <a:latin typeface="Aptos" panose="020B0004020202020204" pitchFamily="34" charset="0"/>
                <a:cs typeface="Arial" panose="020B0604020202020204" pitchFamily="34" charset="0"/>
              </a:rPr>
              <a:t>Peor</a:t>
            </a:r>
            <a:r>
              <a:rPr lang="en-US" sz="1400" dirty="0">
                <a:latin typeface="Aptos" panose="020B0004020202020204" pitchFamily="34" charset="0"/>
                <a:cs typeface="Arial" panose="020B0604020202020204" pitchFamily="34" charset="0"/>
              </a:rPr>
              <a:t>, and </a:t>
            </a:r>
            <a:r>
              <a:rPr lang="en-US" sz="1400" b="1" dirty="0">
                <a:latin typeface="Aptos" panose="020B0004020202020204" pitchFamily="34" charset="0"/>
                <a:cs typeface="Arial" panose="020B0604020202020204" pitchFamily="34" charset="0"/>
              </a:rPr>
              <a:t>the Lord was angry against Israel</a:t>
            </a:r>
            <a:r>
              <a:rPr lang="en-US" sz="1400" dirty="0">
                <a:latin typeface="Aptos" panose="020B0004020202020204" pitchFamily="34" charset="0"/>
                <a:cs typeface="Arial" panose="020B0604020202020204" pitchFamily="34" charset="0"/>
              </a:rPr>
              <a:t>. 4 The Lord said to Moses, "Take all the leaders of the people and execute them in broad daylight before the Lord, </a:t>
            </a:r>
            <a:r>
              <a:rPr lang="en-US" sz="1400" b="1" dirty="0">
                <a:latin typeface="Aptos" panose="020B0004020202020204" pitchFamily="34" charset="0"/>
                <a:cs typeface="Arial" panose="020B0604020202020204" pitchFamily="34" charset="0"/>
              </a:rPr>
              <a:t>so that the fierce anger of the Lord may turn away from Israel</a:t>
            </a:r>
            <a:r>
              <a:rPr lang="en-US" sz="1400" dirty="0">
                <a:latin typeface="Aptos" panose="020B0004020202020204" pitchFamily="34" charset="0"/>
                <a:cs typeface="Arial" panose="020B0604020202020204" pitchFamily="34" charset="0"/>
              </a:rPr>
              <a:t>."</a:t>
            </a:r>
          </a:p>
          <a:p>
            <a:pPr algn="l"/>
            <a:endParaRPr lang="en-US" sz="1400" dirty="0">
              <a:latin typeface="Aptos" panose="020B0004020202020204" pitchFamily="34" charset="0"/>
              <a:cs typeface="Arial" panose="020B0604020202020204" pitchFamily="34" charset="0"/>
            </a:endParaRPr>
          </a:p>
          <a:p>
            <a:pPr algn="l"/>
            <a:r>
              <a:rPr lang="en-US" sz="1400" dirty="0">
                <a:latin typeface="Aptos" panose="020B0004020202020204" pitchFamily="34" charset="0"/>
                <a:cs typeface="Arial" panose="020B0604020202020204" pitchFamily="34" charset="0"/>
              </a:rPr>
              <a:t>Deuteronomy 6:13-15</a:t>
            </a:r>
          </a:p>
          <a:p>
            <a:pPr algn="l"/>
            <a:r>
              <a:rPr lang="en-US" sz="1400" dirty="0">
                <a:latin typeface="Aptos" panose="020B0004020202020204" pitchFamily="34" charset="0"/>
                <a:cs typeface="Arial" panose="020B0604020202020204" pitchFamily="34" charset="0"/>
              </a:rPr>
              <a:t>You shall fear only the Lord your God; and you shall worship Him and swear by His name. 14 "You shall not follow other gods, any of the gods of the peoples who surround you, 15 for the Lord your God in the midst of you is a jealous God; otherwise </a:t>
            </a:r>
            <a:r>
              <a:rPr lang="en-US" sz="1400" b="1" dirty="0">
                <a:latin typeface="Aptos" panose="020B0004020202020204" pitchFamily="34" charset="0"/>
                <a:cs typeface="Arial" panose="020B0604020202020204" pitchFamily="34" charset="0"/>
              </a:rPr>
              <a:t>the anger of the Lord your God will be kindled against you</a:t>
            </a:r>
            <a:r>
              <a:rPr lang="en-US" sz="1400" dirty="0">
                <a:latin typeface="Aptos" panose="020B0004020202020204" pitchFamily="34" charset="0"/>
                <a:cs typeface="Arial" panose="020B0604020202020204" pitchFamily="34" charset="0"/>
              </a:rPr>
              <a:t>, and He will wipe you off the face of the earth. </a:t>
            </a:r>
          </a:p>
          <a:p>
            <a:pPr algn="l"/>
            <a:endParaRPr lang="en-US" sz="1400" dirty="0">
              <a:latin typeface="Aptos" panose="020B0004020202020204" pitchFamily="34" charset="0"/>
              <a:cs typeface="Arial" panose="020B0604020202020204" pitchFamily="34" charset="0"/>
            </a:endParaRPr>
          </a:p>
          <a:p>
            <a:pPr algn="l"/>
            <a:r>
              <a:rPr lang="en-US" sz="1400" dirty="0">
                <a:latin typeface="Aptos" panose="020B0004020202020204" pitchFamily="34" charset="0"/>
                <a:cs typeface="Arial" panose="020B0604020202020204" pitchFamily="34" charset="0"/>
              </a:rPr>
              <a:t>Isa 1:21</a:t>
            </a:r>
          </a:p>
          <a:p>
            <a:pPr algn="l"/>
            <a:r>
              <a:rPr lang="en-US" sz="1400" dirty="0">
                <a:latin typeface="Aptos" panose="020B0004020202020204" pitchFamily="34" charset="0"/>
                <a:cs typeface="Arial" panose="020B0604020202020204" pitchFamily="34" charset="0"/>
              </a:rPr>
              <a:t>How the faithful city has become a harlot, She who was full of justice! Righteousness once lodged in her, But now murderers. </a:t>
            </a:r>
          </a:p>
          <a:p>
            <a:pPr algn="l"/>
            <a:endParaRPr lang="en-US" sz="1400" dirty="0">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noProof="1">
                <a:solidFill>
                  <a:srgbClr val="FFC000"/>
                </a:solidFill>
                <a:latin typeface="Segoe UI" panose="020B0502040204020203" pitchFamily="34" charset="0"/>
                <a:ea typeface="Segoe UI Historic" panose="020B0502040204020203" pitchFamily="34" charset="0"/>
                <a:cs typeface="Segoe UI" panose="020B0502040204020203" pitchFamily="34" charset="0"/>
              </a:rPr>
              <a:t>God Loves – “Thy will be done” </a:t>
            </a:r>
            <a:r>
              <a:rPr lang="en-US" sz="1400" noProof="1">
                <a:solidFill>
                  <a:srgbClr val="FFC000"/>
                </a:solidFill>
                <a:latin typeface="Segoe UI" panose="020B0502040204020203" pitchFamily="34" charset="0"/>
                <a:ea typeface="Segoe UI Historic" panose="020B0502040204020203" pitchFamily="34" charset="0"/>
                <a:cs typeface="Segoe UI" panose="020B0502040204020203" pitchFamily="34" charset="0"/>
              </a:rPr>
              <a:t>– Philippians 2:3-4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noProof="1">
                <a:solidFill>
                  <a:srgbClr val="FFC000"/>
                </a:solidFill>
                <a:latin typeface="Segoe UI" panose="020B0502040204020203" pitchFamily="34" charset="0"/>
                <a:ea typeface="Segoe UI Historic" panose="020B0502040204020203" pitchFamily="34" charset="0"/>
                <a:cs typeface="Segoe UI" panose="020B0502040204020203" pitchFamily="34" charset="0"/>
              </a:rPr>
              <a:t>God Loves – Purity &amp; Holiness</a:t>
            </a:r>
            <a:r>
              <a:rPr lang="en-US" sz="1400" noProof="1">
                <a:solidFill>
                  <a:srgbClr val="FFC000"/>
                </a:solidFill>
                <a:latin typeface="Segoe UI" panose="020B0502040204020203" pitchFamily="34" charset="0"/>
                <a:ea typeface="Segoe UI Historic" panose="020B0502040204020203" pitchFamily="34" charset="0"/>
                <a:cs typeface="Segoe UI" panose="020B0502040204020203" pitchFamily="34" charset="0"/>
              </a:rPr>
              <a:t> – 1 Peter 1:14-16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noProof="1">
                <a:solidFill>
                  <a:srgbClr val="FFC000"/>
                </a:solidFill>
                <a:latin typeface="Segoe UI" panose="020B0502040204020203" pitchFamily="34" charset="0"/>
                <a:ea typeface="Segoe UI Historic" panose="020B0502040204020203" pitchFamily="34" charset="0"/>
                <a:cs typeface="Segoe UI" panose="020B0502040204020203" pitchFamily="34" charset="0"/>
              </a:rPr>
              <a:t>God Loves - to be put first.</a:t>
            </a:r>
            <a:r>
              <a:rPr lang="en-US" sz="1400" noProof="1">
                <a:solidFill>
                  <a:srgbClr val="FFC000"/>
                </a:solidFill>
                <a:latin typeface="Segoe UI" panose="020B0502040204020203" pitchFamily="34" charset="0"/>
                <a:ea typeface="Segoe UI Historic" panose="020B0502040204020203" pitchFamily="34" charset="0"/>
                <a:cs typeface="Segoe UI" panose="020B0502040204020203" pitchFamily="34" charset="0"/>
              </a:rPr>
              <a:t> (Matthew 6:33)</a:t>
            </a:r>
          </a:p>
          <a:p>
            <a:pPr algn="l"/>
            <a:endParaRPr lang="en-US" sz="1400" dirty="0">
              <a:latin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3F28A1F-3E69-47E5-AE93-E7F2155A242D}" type="slidenum">
              <a:rPr lang="en-US" smtClean="0"/>
              <a:t>9</a:t>
            </a:fld>
            <a:endParaRPr lang="en-US" dirty="0"/>
          </a:p>
        </p:txBody>
      </p:sp>
      <p:sp>
        <p:nvSpPr>
          <p:cNvPr id="5" name="Date Placeholder 4">
            <a:extLst>
              <a:ext uri="{FF2B5EF4-FFF2-40B4-BE49-F238E27FC236}">
                <a16:creationId xmlns:a16="http://schemas.microsoft.com/office/drawing/2014/main" id="{34A848B8-BA60-F322-662B-4123342BCAB8}"/>
              </a:ext>
            </a:extLst>
          </p:cNvPr>
          <p:cNvSpPr>
            <a:spLocks noGrp="1"/>
          </p:cNvSpPr>
          <p:nvPr>
            <p:ph type="dt" idx="1"/>
          </p:nvPr>
        </p:nvSpPr>
        <p:spPr/>
        <p:txBody>
          <a:bodyPr/>
          <a:lstStyle/>
          <a:p>
            <a:r>
              <a:rPr lang="en-US"/>
              <a:t>1/28/2024 am</a:t>
            </a:r>
            <a:endParaRPr lang="en-US" dirty="0"/>
          </a:p>
        </p:txBody>
      </p:sp>
      <p:sp>
        <p:nvSpPr>
          <p:cNvPr id="6" name="Footer Placeholder 5">
            <a:extLst>
              <a:ext uri="{FF2B5EF4-FFF2-40B4-BE49-F238E27FC236}">
                <a16:creationId xmlns:a16="http://schemas.microsoft.com/office/drawing/2014/main" id="{02F46936-7EFD-AFE6-2B0C-CC43D40DD9FB}"/>
              </a:ext>
            </a:extLst>
          </p:cNvPr>
          <p:cNvSpPr>
            <a:spLocks noGrp="1"/>
          </p:cNvSpPr>
          <p:nvPr>
            <p:ph type="ftr" sz="quarter" idx="4"/>
          </p:nvPr>
        </p:nvSpPr>
        <p:spPr/>
        <p:txBody>
          <a:bodyPr/>
          <a:lstStyle/>
          <a:p>
            <a:r>
              <a:rPr lang="en-US"/>
              <a:t>Why Are You Angry?</a:t>
            </a:r>
            <a:endParaRPr lang="en-US" dirty="0"/>
          </a:p>
        </p:txBody>
      </p:sp>
    </p:spTree>
    <p:extLst>
      <p:ext uri="{BB962C8B-B14F-4D97-AF65-F5344CB8AC3E}">
        <p14:creationId xmlns:p14="http://schemas.microsoft.com/office/powerpoint/2010/main" val="2761430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8911" y="4400550"/>
            <a:ext cx="6016753" cy="3600450"/>
          </a:xfrm>
        </p:spPr>
        <p:txBody>
          <a:bodyPr/>
          <a:lstStyle/>
          <a:p>
            <a:pPr algn="l"/>
            <a:r>
              <a:rPr lang="en-US" sz="1400" dirty="0">
                <a:latin typeface="Aptos" panose="020B0004020202020204" pitchFamily="34" charset="0"/>
                <a:cs typeface="Arial" panose="020B0604020202020204" pitchFamily="34" charset="0"/>
              </a:rPr>
              <a:t>Rom 6:12-19</a:t>
            </a:r>
          </a:p>
          <a:p>
            <a:pPr algn="l"/>
            <a:r>
              <a:rPr lang="en-US" sz="1400" dirty="0">
                <a:latin typeface="Aptos" panose="020B0004020202020204" pitchFamily="34" charset="0"/>
                <a:cs typeface="Arial" panose="020B0604020202020204" pitchFamily="34" charset="0"/>
              </a:rPr>
              <a:t> Therefore do not let sin reign in your mortal body so that you obey its lusts, 13 and do not go on presenting the members of your body to sin as instruments of unrighteousness; but present yourselves to God as those alive from the dead, and your members as instruments of righteousness to God. 14 For sin shall not be master over you, for you are not under law but under grace. </a:t>
            </a:r>
          </a:p>
          <a:p>
            <a:pPr algn="l"/>
            <a:r>
              <a:rPr lang="en-US" sz="1400" dirty="0">
                <a:latin typeface="Aptos" panose="020B0004020202020204" pitchFamily="34" charset="0"/>
                <a:cs typeface="Arial" panose="020B0604020202020204" pitchFamily="34" charset="0"/>
              </a:rPr>
              <a:t>15 What then? Shall we sin because we are not under law but under grace? May it never be! 16 Do you not know that when you present yourselves to someone as slaves for obedience, you are slaves of the one whom you obey, either of sin resulting in death, or of obedience resulting in righteousness? 17 But thanks be to God that though you were slaves of sin, you became obedient from the heart to that form of teaching to which you were committed, 18 and having been freed from sin, you became slaves of righteousness. 19 I am speaking in human terms because of the weakness of your flesh. For just as you presented your members as slaves to impurity and to lawlessness, resulting in further lawlessness, so now present your members as slaves to righteousness, resulting in sanctification. </a:t>
            </a:r>
          </a:p>
          <a:p>
            <a:pPr algn="l"/>
            <a:endParaRPr lang="en-US" sz="1400" dirty="0">
              <a:latin typeface="Aptos" panose="020B0004020202020204" pitchFamily="34" charset="0"/>
              <a:cs typeface="Arial" panose="020B0604020202020204" pitchFamily="34" charset="0"/>
            </a:endParaRPr>
          </a:p>
          <a:p>
            <a:pPr algn="l"/>
            <a:r>
              <a:rPr lang="en-US" sz="1400" dirty="0">
                <a:latin typeface="Aptos" panose="020B0004020202020204" pitchFamily="34" charset="0"/>
                <a:cs typeface="Arial" panose="020B0604020202020204" pitchFamily="34" charset="0"/>
              </a:rPr>
              <a:t>2 Peter 2:18-19</a:t>
            </a:r>
          </a:p>
          <a:p>
            <a:pPr algn="l"/>
            <a:r>
              <a:rPr lang="en-US" sz="1400" dirty="0">
                <a:latin typeface="Aptos" panose="020B0004020202020204" pitchFamily="34" charset="0"/>
                <a:cs typeface="Arial" panose="020B0604020202020204" pitchFamily="34" charset="0"/>
              </a:rPr>
              <a:t>For speaking out arrogant words of vanity they entice by fleshly desires, by sensuality, those who barely escape from the ones who live in error, 19 </a:t>
            </a:r>
            <a:r>
              <a:rPr lang="en-US" sz="1400" b="1" dirty="0">
                <a:latin typeface="Aptos" panose="020B0004020202020204" pitchFamily="34" charset="0"/>
                <a:cs typeface="Arial" panose="020B0604020202020204" pitchFamily="34" charset="0"/>
              </a:rPr>
              <a:t>promising them freedom while they themselves are slaves of corruption;</a:t>
            </a:r>
            <a:r>
              <a:rPr lang="en-US" sz="1400" dirty="0">
                <a:latin typeface="Aptos" panose="020B0004020202020204" pitchFamily="34" charset="0"/>
                <a:cs typeface="Arial" panose="020B0604020202020204" pitchFamily="34" charset="0"/>
              </a:rPr>
              <a:t> for </a:t>
            </a:r>
            <a:r>
              <a:rPr lang="en-US" sz="1400" b="1" dirty="0">
                <a:latin typeface="Aptos" panose="020B0004020202020204" pitchFamily="34" charset="0"/>
                <a:cs typeface="Arial" panose="020B0604020202020204" pitchFamily="34" charset="0"/>
              </a:rPr>
              <a:t>by what a man is overcome, by this he is enslaved</a:t>
            </a:r>
            <a:r>
              <a:rPr lang="en-US" sz="1400" dirty="0">
                <a:latin typeface="Aptos" panose="020B0004020202020204" pitchFamily="34" charset="0"/>
                <a:cs typeface="Arial" panose="020B0604020202020204" pitchFamily="34" charset="0"/>
              </a:rPr>
              <a:t>.</a:t>
            </a:r>
          </a:p>
          <a:p>
            <a:pPr algn="l"/>
            <a:endParaRPr lang="en-US" sz="1400" dirty="0">
              <a:latin typeface="Aptos" panose="020B0004020202020204" pitchFamily="34" charset="0"/>
              <a:cs typeface="Arial" panose="020B0604020202020204" pitchFamily="34" charset="0"/>
            </a:endParaRPr>
          </a:p>
          <a:p>
            <a:pPr algn="l"/>
            <a:r>
              <a:rPr lang="en-US" sz="1400" dirty="0">
                <a:latin typeface="Aptos" panose="020B0004020202020204" pitchFamily="34" charset="0"/>
                <a:cs typeface="Arial" panose="020B0604020202020204" pitchFamily="34" charset="0"/>
              </a:rPr>
              <a:t>Acts 8:22-23</a:t>
            </a:r>
          </a:p>
          <a:p>
            <a:pPr algn="l"/>
            <a:r>
              <a:rPr lang="en-US" sz="1400" b="1" dirty="0">
                <a:latin typeface="Aptos" panose="020B0004020202020204" pitchFamily="34" charset="0"/>
                <a:cs typeface="Arial" panose="020B0604020202020204" pitchFamily="34" charset="0"/>
              </a:rPr>
              <a:t>Therefore repent of this wickedness of yours</a:t>
            </a:r>
            <a:r>
              <a:rPr lang="en-US" sz="1400" dirty="0">
                <a:latin typeface="Aptos" panose="020B0004020202020204" pitchFamily="34" charset="0"/>
                <a:cs typeface="Arial" panose="020B0604020202020204" pitchFamily="34" charset="0"/>
              </a:rPr>
              <a:t>, and pray the Lord that, if possible, </a:t>
            </a:r>
            <a:r>
              <a:rPr lang="en-US" sz="1400" b="1" dirty="0">
                <a:latin typeface="Aptos" panose="020B0004020202020204" pitchFamily="34" charset="0"/>
                <a:cs typeface="Arial" panose="020B0604020202020204" pitchFamily="34" charset="0"/>
              </a:rPr>
              <a:t>the intention of your heart may be forgiven you</a:t>
            </a:r>
            <a:r>
              <a:rPr lang="en-US" sz="1400" dirty="0">
                <a:latin typeface="Aptos" panose="020B0004020202020204" pitchFamily="34" charset="0"/>
                <a:cs typeface="Arial" panose="020B0604020202020204" pitchFamily="34" charset="0"/>
              </a:rPr>
              <a:t>. 23 "For I see that </a:t>
            </a:r>
            <a:r>
              <a:rPr lang="en-US" sz="1400" b="1" dirty="0">
                <a:latin typeface="Aptos" panose="020B0004020202020204" pitchFamily="34" charset="0"/>
                <a:cs typeface="Arial" panose="020B0604020202020204" pitchFamily="34" charset="0"/>
              </a:rPr>
              <a:t>you are in the gall of bitterness and in the bondage of iniquity</a:t>
            </a:r>
            <a:r>
              <a:rPr lang="en-US" sz="1400" dirty="0">
                <a:latin typeface="Aptos" panose="020B0004020202020204" pitchFamily="34" charset="0"/>
                <a:cs typeface="Arial" panose="020B0604020202020204" pitchFamily="34" charset="0"/>
              </a:rPr>
              <a:t>."</a:t>
            </a:r>
          </a:p>
          <a:p>
            <a:pPr algn="l"/>
            <a:endParaRPr lang="en-US" sz="1400" dirty="0">
              <a:latin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3F28A1F-3E69-47E5-AE93-E7F2155A242D}" type="slidenum">
              <a:rPr lang="en-US" smtClean="0"/>
              <a:t>10</a:t>
            </a:fld>
            <a:endParaRPr lang="en-US" dirty="0"/>
          </a:p>
        </p:txBody>
      </p:sp>
      <p:sp>
        <p:nvSpPr>
          <p:cNvPr id="5" name="Date Placeholder 4">
            <a:extLst>
              <a:ext uri="{FF2B5EF4-FFF2-40B4-BE49-F238E27FC236}">
                <a16:creationId xmlns:a16="http://schemas.microsoft.com/office/drawing/2014/main" id="{891E129F-FEDE-0E5E-2324-3C2CB3B4A81F}"/>
              </a:ext>
            </a:extLst>
          </p:cNvPr>
          <p:cNvSpPr>
            <a:spLocks noGrp="1"/>
          </p:cNvSpPr>
          <p:nvPr>
            <p:ph type="dt" idx="1"/>
          </p:nvPr>
        </p:nvSpPr>
        <p:spPr/>
        <p:txBody>
          <a:bodyPr/>
          <a:lstStyle/>
          <a:p>
            <a:r>
              <a:rPr lang="en-US"/>
              <a:t>1/28/2024 am</a:t>
            </a:r>
            <a:endParaRPr lang="en-US" dirty="0"/>
          </a:p>
        </p:txBody>
      </p:sp>
      <p:sp>
        <p:nvSpPr>
          <p:cNvPr id="6" name="Footer Placeholder 5">
            <a:extLst>
              <a:ext uri="{FF2B5EF4-FFF2-40B4-BE49-F238E27FC236}">
                <a16:creationId xmlns:a16="http://schemas.microsoft.com/office/drawing/2014/main" id="{4EBBC64D-349E-DFDD-9B70-C808E5887FDC}"/>
              </a:ext>
            </a:extLst>
          </p:cNvPr>
          <p:cNvSpPr>
            <a:spLocks noGrp="1"/>
          </p:cNvSpPr>
          <p:nvPr>
            <p:ph type="ftr" sz="quarter" idx="4"/>
          </p:nvPr>
        </p:nvSpPr>
        <p:spPr/>
        <p:txBody>
          <a:bodyPr/>
          <a:lstStyle/>
          <a:p>
            <a:r>
              <a:rPr lang="en-US"/>
              <a:t>Why Are You Angry?</a:t>
            </a:r>
            <a:endParaRPr lang="en-US" dirty="0"/>
          </a:p>
        </p:txBody>
      </p:sp>
    </p:spTree>
    <p:extLst>
      <p:ext uri="{BB962C8B-B14F-4D97-AF65-F5344CB8AC3E}">
        <p14:creationId xmlns:p14="http://schemas.microsoft.com/office/powerpoint/2010/main" val="3911829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5444335" y="1676409"/>
            <a:ext cx="6353275" cy="2436592"/>
          </a:xfrm>
        </p:spPr>
        <p:txBody>
          <a:bodyPr lIns="0" tIns="0" rIns="0" bIns="0" anchor="b">
            <a:noAutofit/>
          </a:bodyPr>
          <a:lstStyle>
            <a:lvl1pPr>
              <a:lnSpc>
                <a:spcPct val="70000"/>
              </a:lnSpc>
              <a:defRPr sz="7200" spc="-300"/>
            </a:lvl1pPr>
          </a:lstStyle>
          <a:p>
            <a:r>
              <a:rPr lang="en-US" dirty="0"/>
              <a:t>Click to edit Master title style</a:t>
            </a:r>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4732" y="5221492"/>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a:cxnSpLocks/>
          </p:cNvCxnSpPr>
          <p:nvPr userDrawn="1"/>
        </p:nvCxnSpPr>
        <p:spPr>
          <a:xfrm>
            <a:off x="5445457" y="4769560"/>
            <a:ext cx="6353275"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5036024"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494049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a:xfrm>
            <a:off x="5444335" y="595746"/>
            <a:ext cx="6353275" cy="3976254"/>
          </a:xfrm>
        </p:spPr>
        <p:txBody>
          <a:bodyPr/>
          <a:lstStyle/>
          <a:p>
            <a:pPr algn="ctr">
              <a:lnSpc>
                <a:spcPct val="100000"/>
              </a:lnSpc>
            </a:pPr>
            <a:r>
              <a:rPr lang="en-US" sz="6600" dirty="0"/>
              <a:t>Why Are You Angry &amp; </a:t>
            </a:r>
            <a:br>
              <a:rPr lang="en-US" sz="6600" dirty="0"/>
            </a:br>
            <a:r>
              <a:rPr lang="en-US" sz="6600" dirty="0"/>
              <a:t>Why Has Your Countenance Fallen?</a:t>
            </a:r>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a:xfrm>
            <a:off x="5012871" y="5070764"/>
            <a:ext cx="7179129" cy="1191491"/>
          </a:xfrm>
        </p:spPr>
        <p:txBody>
          <a:bodyPr>
            <a:normAutofit fontScale="92500" lnSpcReduction="10000"/>
          </a:bodyPr>
          <a:lstStyle/>
          <a:p>
            <a:pPr algn="ctr"/>
            <a:r>
              <a:rPr lang="en-US" sz="4800" b="1" dirty="0">
                <a:solidFill>
                  <a:srgbClr val="FF0000"/>
                </a:solidFill>
              </a:rPr>
              <a:t>Questions from God to man</a:t>
            </a:r>
          </a:p>
          <a:p>
            <a:pPr algn="ctr"/>
            <a:r>
              <a:rPr lang="en-US" sz="4200" b="1" dirty="0">
                <a:solidFill>
                  <a:srgbClr val="FF0000"/>
                </a:solidFill>
              </a:rPr>
              <a:t>Genesis 4:7</a:t>
            </a:r>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a:lstStyle/>
          <a:p>
            <a:r>
              <a:rPr lang="en-US" dirty="0"/>
              <a:t>PAGE </a:t>
            </a:r>
            <a:fld id="{4A9B5881-4007-4345-955A-79C2656F0C49}" type="slidenum">
              <a:rPr lang="en-US" smtClean="0"/>
              <a:pPr/>
              <a:t>1</a:t>
            </a:fld>
            <a:endParaRPr lang="en-US" dirty="0"/>
          </a:p>
        </p:txBody>
      </p:sp>
      <p:pic>
        <p:nvPicPr>
          <p:cNvPr id="23" name="Picture Placeholder 22">
            <a:extLst>
              <a:ext uri="{FF2B5EF4-FFF2-40B4-BE49-F238E27FC236}">
                <a16:creationId xmlns:a16="http://schemas.microsoft.com/office/drawing/2014/main" id="{592D7757-C8FB-534A-E1ED-6D3E42847BCF}"/>
              </a:ext>
            </a:extLst>
          </p:cNvPr>
          <p:cNvPicPr>
            <a:picLocks noGrp="1" noChangeAspect="1"/>
          </p:cNvPicPr>
          <p:nvPr>
            <p:ph type="pic" idx="1"/>
          </p:nvPr>
        </p:nvPicPr>
        <p:blipFill>
          <a:blip r:embed="rId2"/>
          <a:srcRect t="5220" b="5220"/>
          <a:stretch>
            <a:fillRect/>
          </a:stretch>
        </p:blipFill>
        <p:spPr>
          <a:xfrm>
            <a:off x="1613379" y="2794660"/>
            <a:ext cx="1690435" cy="1268680"/>
          </a:xfrm>
          <a:prstGeom prst="rect">
            <a:avLst/>
          </a:prstGeom>
        </p:spPr>
      </p:pic>
    </p:spTree>
    <p:extLst>
      <p:ext uri="{BB962C8B-B14F-4D97-AF65-F5344CB8AC3E}">
        <p14:creationId xmlns:p14="http://schemas.microsoft.com/office/powerpoint/2010/main" val="11362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200" y="369332"/>
            <a:ext cx="10515600" cy="1141439"/>
          </a:xfrm>
        </p:spPr>
        <p:txBody>
          <a:bodyPr/>
          <a:lstStyle/>
          <a:p>
            <a:r>
              <a:rPr lang="en-US" sz="6000" b="1" dirty="0"/>
              <a:t>What Choice Do We Have?</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200" y="1878676"/>
            <a:ext cx="11231881" cy="4842799"/>
          </a:xfrm>
        </p:spPr>
        <p:txBody>
          <a:bodyPr>
            <a:normAutofit/>
          </a:bodyPr>
          <a:lstStyle/>
          <a:p>
            <a:pPr marL="0" indent="0">
              <a:buNone/>
            </a:pPr>
            <a:r>
              <a:rPr lang="en-US" sz="3600" i="1" noProof="1">
                <a:latin typeface="Segoe UI" panose="020B0502040204020203" pitchFamily="34" charset="0"/>
                <a:ea typeface="Segoe UI Historic" panose="020B0502040204020203" pitchFamily="34" charset="0"/>
                <a:cs typeface="Segoe UI" panose="020B0502040204020203" pitchFamily="34" charset="0"/>
              </a:rPr>
              <a:t>First, we choose what we become angry at!</a:t>
            </a:r>
          </a:p>
          <a:p>
            <a:pPr marL="0" indent="0">
              <a:buNone/>
            </a:pPr>
            <a:r>
              <a:rPr lang="en-US" sz="3200" i="1" noProof="1">
                <a:latin typeface="Segoe UI" panose="020B0502040204020203" pitchFamily="34" charset="0"/>
                <a:ea typeface="Segoe UI Historic" panose="020B0502040204020203" pitchFamily="34" charset="0"/>
                <a:cs typeface="Segoe UI" panose="020B0502040204020203" pitchFamily="34" charset="0"/>
              </a:rPr>
              <a:t>Second, “</a:t>
            </a:r>
            <a:r>
              <a:rPr lang="en-US" sz="3200" b="1" i="1" noProof="1">
                <a:latin typeface="Segoe UI" panose="020B0502040204020203" pitchFamily="34" charset="0"/>
                <a:ea typeface="Segoe UI Historic" panose="020B0502040204020203" pitchFamily="34" charset="0"/>
                <a:cs typeface="Segoe UI" panose="020B0502040204020203" pitchFamily="34" charset="0"/>
              </a:rPr>
              <a:t>If you do well, will not your countenance be lifted up</a:t>
            </a:r>
            <a:r>
              <a:rPr lang="en-US" sz="3200" i="1" noProof="1">
                <a:latin typeface="Segoe UI" panose="020B0502040204020203" pitchFamily="34" charset="0"/>
                <a:ea typeface="Segoe UI Historic" panose="020B0502040204020203" pitchFamily="34" charset="0"/>
                <a:cs typeface="Segoe UI" panose="020B0502040204020203" pitchFamily="34" charset="0"/>
              </a:rPr>
              <a:t>?”</a:t>
            </a:r>
            <a:r>
              <a:rPr lang="en-US" sz="3200" noProof="1">
                <a:latin typeface="Segoe UI" panose="020B0502040204020203" pitchFamily="34" charset="0"/>
                <a:ea typeface="Segoe UI Historic" panose="020B0502040204020203" pitchFamily="34" charset="0"/>
                <a:cs typeface="Segoe UI" panose="020B0502040204020203" pitchFamily="34" charset="0"/>
              </a:rPr>
              <a:t> (Genesis 4:5)</a:t>
            </a:r>
          </a:p>
          <a:p>
            <a:pPr>
              <a:buFont typeface="Arial" panose="020B0604020202020204" pitchFamily="34" charset="0"/>
              <a:buChar char="•"/>
            </a:pPr>
            <a:r>
              <a:rPr lang="en-US" sz="3200" noProof="1">
                <a:latin typeface="Segoe UI" panose="020B0502040204020203" pitchFamily="34" charset="0"/>
                <a:ea typeface="Segoe UI Historic" panose="020B0502040204020203" pitchFamily="34" charset="0"/>
                <a:cs typeface="Segoe UI" panose="020B0502040204020203" pitchFamily="34" charset="0"/>
              </a:rPr>
              <a:t>We can choose to continue to obey sin, as Satan seeks to keep us in bondage. (Romans 6:12-19; cf., Acts 8:22-23)</a:t>
            </a:r>
          </a:p>
          <a:p>
            <a:pPr marL="0" indent="0">
              <a:buNone/>
            </a:pPr>
            <a:r>
              <a:rPr lang="en-US" sz="3200" b="1" i="1" noProof="1">
                <a:latin typeface="Segoe UI" panose="020B0502040204020203" pitchFamily="34" charset="0"/>
                <a:ea typeface="Segoe UI Historic" panose="020B0502040204020203" pitchFamily="34" charset="0"/>
                <a:cs typeface="Segoe UI" panose="020B0502040204020203" pitchFamily="34" charset="0"/>
              </a:rPr>
              <a:t>“‘Return, faithless Israel… I will not look upon you in anger. For I am gracious… I will not be angry forever.’” </a:t>
            </a:r>
            <a:r>
              <a:rPr lang="en-US" sz="3600" noProof="1">
                <a:latin typeface="Segoe UI" panose="020B0502040204020203" pitchFamily="34" charset="0"/>
                <a:ea typeface="Segoe UI Historic" panose="020B0502040204020203" pitchFamily="34" charset="0"/>
                <a:cs typeface="Segoe UI" panose="020B0502040204020203" pitchFamily="34" charset="0"/>
              </a:rPr>
              <a:t>(Jeremiah 3:12)</a:t>
            </a:r>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10</a:t>
            </a:fld>
            <a:endParaRPr lang="en-US" dirty="0"/>
          </a:p>
        </p:txBody>
      </p:sp>
    </p:spTree>
    <p:extLst>
      <p:ext uri="{BB962C8B-B14F-4D97-AF65-F5344CB8AC3E}">
        <p14:creationId xmlns:p14="http://schemas.microsoft.com/office/powerpoint/2010/main" val="188110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200" y="369332"/>
            <a:ext cx="10515600" cy="1141439"/>
          </a:xfrm>
        </p:spPr>
        <p:txBody>
          <a:bodyPr/>
          <a:lstStyle/>
          <a:p>
            <a:r>
              <a:rPr lang="en-US" sz="6000" b="1" dirty="0"/>
              <a:t>What Choice Do We Have?</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282634" y="1878676"/>
            <a:ext cx="11787448" cy="4842799"/>
          </a:xfrm>
        </p:spPr>
        <p:txBody>
          <a:bodyPr>
            <a:normAutofit/>
          </a:bodyPr>
          <a:lstStyle/>
          <a:p>
            <a:pPr marL="0" indent="0">
              <a:buNone/>
            </a:pPr>
            <a:r>
              <a:rPr lang="en-US" sz="3800" b="1" i="1" noProof="1">
                <a:latin typeface="Segoe UI" panose="020B0502040204020203" pitchFamily="34" charset="0"/>
                <a:ea typeface="Segoe UI Historic" panose="020B0502040204020203" pitchFamily="34" charset="0"/>
                <a:cs typeface="Segoe UI" panose="020B0502040204020203" pitchFamily="34" charset="0"/>
              </a:rPr>
              <a:t>“Who is a God like You, </a:t>
            </a:r>
            <a:r>
              <a:rPr lang="en-US" sz="3800" i="1" noProof="1">
                <a:latin typeface="Segoe UI" panose="020B0502040204020203" pitchFamily="34" charset="0"/>
                <a:ea typeface="Segoe UI Historic" panose="020B0502040204020203" pitchFamily="34" charset="0"/>
                <a:cs typeface="Segoe UI" panose="020B0502040204020203" pitchFamily="34" charset="0"/>
              </a:rPr>
              <a:t>who</a:t>
            </a:r>
            <a:r>
              <a:rPr lang="en-US" sz="3800" b="1" i="1" noProof="1">
                <a:latin typeface="Segoe UI" panose="020B0502040204020203" pitchFamily="34" charset="0"/>
                <a:ea typeface="Segoe UI Historic" panose="020B0502040204020203" pitchFamily="34" charset="0"/>
                <a:cs typeface="Segoe UI" panose="020B0502040204020203" pitchFamily="34" charset="0"/>
              </a:rPr>
              <a:t> pardons iniquity </a:t>
            </a:r>
            <a:r>
              <a:rPr lang="en-US" sz="3800" i="1" noProof="1">
                <a:latin typeface="Segoe UI" panose="020B0502040204020203" pitchFamily="34" charset="0"/>
                <a:ea typeface="Segoe UI Historic" panose="020B0502040204020203" pitchFamily="34" charset="0"/>
                <a:cs typeface="Segoe UI" panose="020B0502040204020203" pitchFamily="34" charset="0"/>
              </a:rPr>
              <a:t>and</a:t>
            </a:r>
            <a:r>
              <a:rPr lang="en-US" sz="3800" b="1" i="1" noProof="1">
                <a:latin typeface="Segoe UI" panose="020B0502040204020203" pitchFamily="34" charset="0"/>
                <a:ea typeface="Segoe UI Historic" panose="020B0502040204020203" pitchFamily="34" charset="0"/>
                <a:cs typeface="Segoe UI" panose="020B0502040204020203" pitchFamily="34" charset="0"/>
              </a:rPr>
              <a:t> passes over the rebellious act of the remnant of His possession? He does not retain His anger forever, because He delights in unchanging love. He will again have compassion on us.”</a:t>
            </a:r>
            <a:r>
              <a:rPr lang="en-US" sz="3800" noProof="1">
                <a:latin typeface="Segoe UI" panose="020B0502040204020203" pitchFamily="34" charset="0"/>
                <a:ea typeface="Segoe UI Historic" panose="020B0502040204020203" pitchFamily="34" charset="0"/>
                <a:cs typeface="Segoe UI" panose="020B0502040204020203" pitchFamily="34" charset="0"/>
              </a:rPr>
              <a:t>  </a:t>
            </a:r>
            <a:r>
              <a:rPr lang="en-US" sz="3600" noProof="1">
                <a:latin typeface="Segoe UI" panose="020B0502040204020203" pitchFamily="34" charset="0"/>
                <a:ea typeface="Segoe UI Historic" panose="020B0502040204020203" pitchFamily="34" charset="0"/>
                <a:cs typeface="Segoe UI" panose="020B0502040204020203" pitchFamily="34" charset="0"/>
              </a:rPr>
              <a:t>(Micah 7:18-19)</a:t>
            </a:r>
          </a:p>
          <a:p>
            <a:pPr marL="0" indent="0">
              <a:buNone/>
            </a:pPr>
            <a:r>
              <a:rPr lang="en-US" sz="3600" noProof="1">
                <a:latin typeface="Segoe UI" panose="020B0502040204020203" pitchFamily="34" charset="0"/>
                <a:ea typeface="Segoe UI Historic" panose="020B0502040204020203" pitchFamily="34" charset="0"/>
                <a:cs typeface="Segoe UI" panose="020B0502040204020203" pitchFamily="34" charset="0"/>
              </a:rPr>
              <a:t>We must choose to believe, confess our sins and faith in Jesus, repent &amp; be baptized into Jesus Christ.</a:t>
            </a:r>
          </a:p>
          <a:p>
            <a:pPr marL="0" indent="0">
              <a:buNone/>
            </a:pPr>
            <a:r>
              <a:rPr lang="en-US" sz="4000" b="1" noProof="1">
                <a:latin typeface="Segoe UI" panose="020B0502040204020203" pitchFamily="34" charset="0"/>
                <a:ea typeface="Segoe UI Historic" panose="020B0502040204020203" pitchFamily="34" charset="0"/>
                <a:cs typeface="Segoe UI" panose="020B0502040204020203" pitchFamily="34" charset="0"/>
              </a:rPr>
              <a:t>We must choose to “do right”!</a:t>
            </a:r>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11</a:t>
            </a:fld>
            <a:endParaRPr lang="en-US" dirty="0"/>
          </a:p>
        </p:txBody>
      </p:sp>
    </p:spTree>
    <p:extLst>
      <p:ext uri="{BB962C8B-B14F-4D97-AF65-F5344CB8AC3E}">
        <p14:creationId xmlns:p14="http://schemas.microsoft.com/office/powerpoint/2010/main" val="54064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199" y="110319"/>
            <a:ext cx="10515600" cy="1141439"/>
          </a:xfrm>
        </p:spPr>
        <p:txBody>
          <a:bodyPr/>
          <a:lstStyle/>
          <a:p>
            <a:r>
              <a:rPr lang="en-US" sz="6000" b="1" dirty="0"/>
              <a:t>Cain &amp; Abel</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199" y="1413164"/>
            <a:ext cx="10666616" cy="4763799"/>
          </a:xfrm>
        </p:spPr>
        <p:txBody>
          <a:bodyPr>
            <a:normAutofit/>
          </a:bodyPr>
          <a:lstStyle/>
          <a:p>
            <a:r>
              <a:rPr lang="en-US" sz="3600" b="1" noProof="1">
                <a:latin typeface="Segoe UI" panose="020B0502040204020203" pitchFamily="34" charset="0"/>
                <a:ea typeface="Segoe UI Historic" panose="020B0502040204020203" pitchFamily="34" charset="0"/>
                <a:cs typeface="Segoe UI" panose="020B0502040204020203" pitchFamily="34" charset="0"/>
              </a:rPr>
              <a:t>Abel offered his sacrifice by “faith”.</a:t>
            </a:r>
            <a:r>
              <a:rPr lang="en-US" sz="3600" noProof="1">
                <a:latin typeface="Segoe UI" panose="020B0502040204020203" pitchFamily="34" charset="0"/>
                <a:ea typeface="Segoe UI Historic" panose="020B0502040204020203" pitchFamily="34" charset="0"/>
                <a:cs typeface="Segoe UI" panose="020B0502040204020203" pitchFamily="34" charset="0"/>
              </a:rPr>
              <a:t> </a:t>
            </a:r>
            <a:br>
              <a:rPr lang="en-US" sz="3600" noProof="1">
                <a:latin typeface="Segoe UI" panose="020B0502040204020203" pitchFamily="34" charset="0"/>
                <a:ea typeface="Segoe UI Historic" panose="020B0502040204020203" pitchFamily="34" charset="0"/>
                <a:cs typeface="Segoe UI" panose="020B0502040204020203" pitchFamily="34" charset="0"/>
              </a:rPr>
            </a:br>
            <a:r>
              <a:rPr lang="en-US" sz="3600" noProof="1">
                <a:latin typeface="Segoe UI" panose="020B0502040204020203" pitchFamily="34" charset="0"/>
                <a:ea typeface="Segoe UI Historic" panose="020B0502040204020203" pitchFamily="34" charset="0"/>
                <a:cs typeface="Segoe UI" panose="020B0502040204020203" pitchFamily="34" charset="0"/>
              </a:rPr>
              <a:t>(Hebrews 11:4; cf., Romans 10:17)</a:t>
            </a:r>
          </a:p>
          <a:p>
            <a:r>
              <a:rPr lang="en-US" sz="3600" b="1" noProof="1">
                <a:latin typeface="Segoe UI" panose="020B0502040204020203" pitchFamily="34" charset="0"/>
                <a:ea typeface="Segoe UI Historic" panose="020B0502040204020203" pitchFamily="34" charset="0"/>
                <a:cs typeface="Segoe UI" panose="020B0502040204020203" pitchFamily="34" charset="0"/>
              </a:rPr>
              <a:t>God </a:t>
            </a:r>
            <a:r>
              <a:rPr lang="en-US" sz="3600" b="1" i="1" noProof="1">
                <a:latin typeface="Segoe UI" panose="020B0502040204020203" pitchFamily="34" charset="0"/>
                <a:ea typeface="Segoe UI Historic" panose="020B0502040204020203" pitchFamily="34" charset="0"/>
                <a:cs typeface="Segoe UI" panose="020B0502040204020203" pitchFamily="34" charset="0"/>
              </a:rPr>
              <a:t>“had no regard”</a:t>
            </a:r>
            <a:r>
              <a:rPr lang="en-US" sz="3600" b="1" noProof="1">
                <a:latin typeface="Segoe UI" panose="020B0502040204020203" pitchFamily="34" charset="0"/>
                <a:ea typeface="Segoe UI Historic" panose="020B0502040204020203" pitchFamily="34" charset="0"/>
                <a:cs typeface="Segoe UI" panose="020B0502040204020203" pitchFamily="34" charset="0"/>
              </a:rPr>
              <a:t> for Cain’s offering</a:t>
            </a:r>
            <a:r>
              <a:rPr lang="en-US" sz="3600" noProof="1">
                <a:latin typeface="Segoe UI" panose="020B0502040204020203" pitchFamily="34" charset="0"/>
                <a:ea typeface="Segoe UI Historic" panose="020B0502040204020203" pitchFamily="34" charset="0"/>
                <a:cs typeface="Segoe UI" panose="020B0502040204020203" pitchFamily="34" charset="0"/>
              </a:rPr>
              <a:t>. </a:t>
            </a:r>
          </a:p>
          <a:p>
            <a:pPr lvl="1"/>
            <a:r>
              <a:rPr lang="en-US" sz="3400" noProof="1">
                <a:latin typeface="Segoe UI" panose="020B0502040204020203" pitchFamily="34" charset="0"/>
                <a:ea typeface="Segoe UI Historic" panose="020B0502040204020203" pitchFamily="34" charset="0"/>
                <a:cs typeface="Segoe UI" panose="020B0502040204020203" pitchFamily="34" charset="0"/>
              </a:rPr>
              <a:t>Is God showing partiality or favoritism? (Acts 10:34)</a:t>
            </a:r>
          </a:p>
          <a:p>
            <a:r>
              <a:rPr lang="en-US" sz="3600" b="1" noProof="1">
                <a:latin typeface="Segoe UI" panose="020B0502040204020203" pitchFamily="34" charset="0"/>
                <a:ea typeface="Segoe UI Historic" panose="020B0502040204020203" pitchFamily="34" charset="0"/>
                <a:cs typeface="Segoe UI" panose="020B0502040204020203" pitchFamily="34" charset="0"/>
              </a:rPr>
              <a:t>Cain became upset and angry </a:t>
            </a:r>
            <a:r>
              <a:rPr lang="en-US" sz="3600" noProof="1">
                <a:latin typeface="Segoe UI" panose="020B0502040204020203" pitchFamily="34" charset="0"/>
                <a:ea typeface="Segoe UI Historic" panose="020B0502040204020203" pitchFamily="34" charset="0"/>
                <a:cs typeface="Segoe UI" panose="020B0502040204020203" pitchFamily="34" charset="0"/>
              </a:rPr>
              <a:t>and </a:t>
            </a:r>
            <a:r>
              <a:rPr lang="en-US" sz="3600" b="1" noProof="1">
                <a:latin typeface="Segoe UI" panose="020B0502040204020203" pitchFamily="34" charset="0"/>
                <a:ea typeface="Segoe UI Historic" panose="020B0502040204020203" pitchFamily="34" charset="0"/>
                <a:cs typeface="Segoe UI" panose="020B0502040204020203" pitchFamily="34" charset="0"/>
              </a:rPr>
              <a:t>his “countenance” fell. </a:t>
            </a:r>
          </a:p>
          <a:p>
            <a:r>
              <a:rPr lang="en-US" sz="3600" b="1" noProof="1">
                <a:latin typeface="Segoe UI" panose="020B0502040204020203" pitchFamily="34" charset="0"/>
                <a:ea typeface="Segoe UI Historic" panose="020B0502040204020203" pitchFamily="34" charset="0"/>
                <a:cs typeface="Segoe UI" panose="020B0502040204020203" pitchFamily="34" charset="0"/>
              </a:rPr>
              <a:t>God </a:t>
            </a:r>
            <a:r>
              <a:rPr lang="en-US" sz="3600" noProof="1">
                <a:latin typeface="Segoe UI" panose="020B0502040204020203" pitchFamily="34" charset="0"/>
                <a:ea typeface="Segoe UI Historic" panose="020B0502040204020203" pitchFamily="34" charset="0"/>
                <a:cs typeface="Segoe UI" panose="020B0502040204020203" pitchFamily="34" charset="0"/>
              </a:rPr>
              <a:t>then asked, </a:t>
            </a:r>
            <a:r>
              <a:rPr lang="en-US" sz="3600" b="1" noProof="1">
                <a:latin typeface="Segoe UI" panose="020B0502040204020203" pitchFamily="34" charset="0"/>
                <a:ea typeface="Segoe UI Historic" panose="020B0502040204020203" pitchFamily="34" charset="0"/>
                <a:cs typeface="Segoe UI" panose="020B0502040204020203" pitchFamily="34" charset="0"/>
              </a:rPr>
              <a:t>“Why are you angry? And why has your countenance fallen?” </a:t>
            </a:r>
            <a:r>
              <a:rPr lang="en-US" sz="3600" noProof="1">
                <a:latin typeface="Segoe UI" panose="020B0502040204020203" pitchFamily="34" charset="0"/>
                <a:ea typeface="Segoe UI Historic" panose="020B0502040204020203" pitchFamily="34" charset="0"/>
                <a:cs typeface="Segoe UI" panose="020B0502040204020203" pitchFamily="34" charset="0"/>
              </a:rPr>
              <a:t>(Genesis 4:6)</a:t>
            </a:r>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a:t>
            </a:fld>
            <a:endParaRPr lang="en-US" dirty="0"/>
          </a:p>
        </p:txBody>
      </p:sp>
    </p:spTree>
    <p:extLst>
      <p:ext uri="{BB962C8B-B14F-4D97-AF65-F5344CB8AC3E}">
        <p14:creationId xmlns:p14="http://schemas.microsoft.com/office/powerpoint/2010/main" val="216983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199" y="110319"/>
            <a:ext cx="10515600" cy="1141439"/>
          </a:xfrm>
        </p:spPr>
        <p:txBody>
          <a:bodyPr/>
          <a:lstStyle/>
          <a:p>
            <a:r>
              <a:rPr lang="en-US" sz="6000" b="1" dirty="0"/>
              <a:t>“The Way Of Cain”</a:t>
            </a:r>
            <a:r>
              <a:rPr lang="en-US" sz="5400" b="1" dirty="0"/>
              <a:t> </a:t>
            </a:r>
            <a:r>
              <a:rPr lang="en-US" dirty="0"/>
              <a:t>(</a:t>
            </a:r>
            <a:r>
              <a:rPr lang="en-US" b="1" dirty="0"/>
              <a:t>Jude vs. 10-11</a:t>
            </a:r>
            <a:r>
              <a:rPr lang="en-US" dirty="0"/>
              <a:t>)</a:t>
            </a:r>
            <a:endParaRPr lang="en-US" sz="5400" dirty="0"/>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199" y="1413164"/>
            <a:ext cx="11130644" cy="4763799"/>
          </a:xfrm>
        </p:spPr>
        <p:txBody>
          <a:bodyPr>
            <a:normAutofit/>
          </a:bodyPr>
          <a:lstStyle/>
          <a:p>
            <a:pPr marL="465138" indent="-465138"/>
            <a:r>
              <a:rPr lang="en-US" sz="4000" b="1" noProof="1">
                <a:latin typeface="Segoe UI" panose="020B0502040204020203" pitchFamily="34" charset="0"/>
                <a:ea typeface="Segoe UI Historic" panose="020B0502040204020203" pitchFamily="34" charset="0"/>
                <a:cs typeface="Segoe UI" panose="020B0502040204020203" pitchFamily="34" charset="0"/>
              </a:rPr>
              <a:t>“Revile the things they do not understand…” </a:t>
            </a:r>
            <a:r>
              <a:rPr lang="en-US" sz="3600" noProof="1">
                <a:latin typeface="Segoe UI" panose="020B0502040204020203" pitchFamily="34" charset="0"/>
                <a:ea typeface="Segoe UI Historic" panose="020B0502040204020203" pitchFamily="34" charset="0"/>
                <a:cs typeface="Segoe UI" panose="020B0502040204020203" pitchFamily="34" charset="0"/>
              </a:rPr>
              <a:t>(Psalms 14:1-3; Matthew 15:13-15)</a:t>
            </a:r>
            <a:endParaRPr lang="en-US" sz="4000" noProof="1">
              <a:latin typeface="Segoe UI" panose="020B0502040204020203" pitchFamily="34" charset="0"/>
              <a:ea typeface="Segoe UI Historic" panose="020B0502040204020203" pitchFamily="34" charset="0"/>
              <a:cs typeface="Segoe UI" panose="020B0502040204020203" pitchFamily="34" charset="0"/>
            </a:endParaRPr>
          </a:p>
          <a:p>
            <a:pPr marL="465138" indent="-465138"/>
            <a:r>
              <a:rPr lang="en-US" sz="4000" b="1" noProof="1">
                <a:latin typeface="Segoe UI" panose="020B0502040204020203" pitchFamily="34" charset="0"/>
                <a:ea typeface="Segoe UI Historic" panose="020B0502040204020203" pitchFamily="34" charset="0"/>
                <a:cs typeface="Segoe UI" panose="020B0502040204020203" pitchFamily="34" charset="0"/>
              </a:rPr>
              <a:t>Rather relying on “the things they know by instinct”. </a:t>
            </a:r>
          </a:p>
          <a:p>
            <a:pPr marL="465138" indent="-465138"/>
            <a:r>
              <a:rPr lang="en-US" sz="4000" b="1" noProof="1">
                <a:latin typeface="Segoe UI" panose="020B0502040204020203" pitchFamily="34" charset="0"/>
                <a:ea typeface="Segoe UI Historic" panose="020B0502040204020203" pitchFamily="34" charset="0"/>
                <a:cs typeface="Segoe UI" panose="020B0502040204020203" pitchFamily="34" charset="0"/>
              </a:rPr>
              <a:t>“Unreasoning animals…” </a:t>
            </a:r>
            <a:r>
              <a:rPr lang="en-US" sz="4000" noProof="1">
                <a:latin typeface="Segoe UI" panose="020B0502040204020203" pitchFamily="34" charset="0"/>
                <a:ea typeface="Segoe UI Historic" panose="020B0502040204020203" pitchFamily="34" charset="0"/>
                <a:cs typeface="Segoe UI" panose="020B0502040204020203" pitchFamily="34" charset="0"/>
              </a:rPr>
              <a:t>(Feelings vs. truth)</a:t>
            </a:r>
            <a:endParaRPr lang="en-US" sz="4000" b="1" noProof="1">
              <a:latin typeface="Segoe UI" panose="020B0502040204020203" pitchFamily="34" charset="0"/>
              <a:ea typeface="Segoe UI Historic" panose="020B0502040204020203" pitchFamily="34" charset="0"/>
              <a:cs typeface="Segoe UI" panose="020B0502040204020203" pitchFamily="34" charset="0"/>
            </a:endParaRPr>
          </a:p>
          <a:p>
            <a:pPr marL="465138" indent="-465138"/>
            <a:r>
              <a:rPr lang="en-US" sz="4000" b="1" noProof="1">
                <a:latin typeface="Segoe UI" panose="020B0502040204020203" pitchFamily="34" charset="0"/>
                <a:ea typeface="Segoe UI Historic" panose="020B0502040204020203" pitchFamily="34" charset="0"/>
                <a:cs typeface="Segoe UI" panose="020B0502040204020203" pitchFamily="34" charset="0"/>
              </a:rPr>
              <a:t>Cain’s offering was what he wanted not what God wanted… what he felt was right.</a:t>
            </a:r>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3</a:t>
            </a:fld>
            <a:endParaRPr lang="en-US" dirty="0"/>
          </a:p>
        </p:txBody>
      </p:sp>
    </p:spTree>
    <p:extLst>
      <p:ext uri="{BB962C8B-B14F-4D97-AF65-F5344CB8AC3E}">
        <p14:creationId xmlns:p14="http://schemas.microsoft.com/office/powerpoint/2010/main" val="1747847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199" y="156485"/>
            <a:ext cx="10515600" cy="1049106"/>
          </a:xfrm>
        </p:spPr>
        <p:txBody>
          <a:bodyPr/>
          <a:lstStyle/>
          <a:p>
            <a:r>
              <a:rPr lang="en-US" sz="5400" b="1" dirty="0"/>
              <a:t>Jonah</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199" y="1413164"/>
            <a:ext cx="11353801" cy="5135120"/>
          </a:xfrm>
        </p:spPr>
        <p:txBody>
          <a:bodyPr>
            <a:normAutofit/>
          </a:bodyPr>
          <a:lstStyle/>
          <a:p>
            <a:r>
              <a:rPr lang="en-US" sz="3600" b="1" noProof="1">
                <a:latin typeface="Segoe UI" panose="020B0502040204020203" pitchFamily="34" charset="0"/>
                <a:ea typeface="Segoe UI Historic" panose="020B0502040204020203" pitchFamily="34" charset="0"/>
                <a:cs typeface="Segoe UI" panose="020B0502040204020203" pitchFamily="34" charset="0"/>
              </a:rPr>
              <a:t>Asked a similar question by God... </a:t>
            </a:r>
            <a:r>
              <a:rPr lang="en-US" sz="3600" b="1" i="1" noProof="1">
                <a:latin typeface="Segoe UI" panose="020B0502040204020203" pitchFamily="34" charset="0"/>
                <a:ea typeface="Segoe UI Historic" panose="020B0502040204020203" pitchFamily="34" charset="0"/>
                <a:cs typeface="Segoe UI" panose="020B0502040204020203" pitchFamily="34" charset="0"/>
              </a:rPr>
              <a:t>“The Lord said, ‘Do you have good reason to be angry?’”</a:t>
            </a:r>
            <a:r>
              <a:rPr lang="en-US" sz="3600" b="1" noProof="1">
                <a:latin typeface="Segoe UI" panose="020B0502040204020203" pitchFamily="34" charset="0"/>
                <a:ea typeface="Segoe UI Historic" panose="020B0502040204020203" pitchFamily="34" charset="0"/>
                <a:cs typeface="Segoe UI" panose="020B0502040204020203" pitchFamily="34" charset="0"/>
              </a:rPr>
              <a:t> </a:t>
            </a:r>
            <a:r>
              <a:rPr lang="en-US" sz="3600" noProof="1">
                <a:latin typeface="Segoe UI" panose="020B0502040204020203" pitchFamily="34" charset="0"/>
                <a:ea typeface="Segoe UI Historic" panose="020B0502040204020203" pitchFamily="34" charset="0"/>
                <a:cs typeface="Segoe UI" panose="020B0502040204020203" pitchFamily="34" charset="0"/>
              </a:rPr>
              <a:t>(4:6)</a:t>
            </a:r>
          </a:p>
          <a:p>
            <a:r>
              <a:rPr lang="en-US" sz="3600" noProof="1">
                <a:latin typeface="Segoe UI" panose="020B0502040204020203" pitchFamily="34" charset="0"/>
                <a:ea typeface="Segoe UI Historic" panose="020B0502040204020203" pitchFamily="34" charset="0"/>
                <a:cs typeface="Segoe UI" panose="020B0502040204020203" pitchFamily="34" charset="0"/>
              </a:rPr>
              <a:t>After God provided for Jonah’s comfort and then took it away, </a:t>
            </a:r>
            <a:r>
              <a:rPr lang="en-US" sz="3600" b="1" noProof="1">
                <a:latin typeface="Segoe UI" panose="020B0502040204020203" pitchFamily="34" charset="0"/>
                <a:ea typeface="Segoe UI Historic" panose="020B0502040204020203" pitchFamily="34" charset="0"/>
                <a:cs typeface="Segoe UI" panose="020B0502040204020203" pitchFamily="34" charset="0"/>
              </a:rPr>
              <a:t>God again asked</a:t>
            </a:r>
            <a:r>
              <a:rPr lang="en-US" sz="3600" noProof="1">
                <a:latin typeface="Segoe UI" panose="020B0502040204020203" pitchFamily="34" charset="0"/>
                <a:ea typeface="Segoe UI Historic" panose="020B0502040204020203" pitchFamily="34" charset="0"/>
                <a:cs typeface="Segoe UI" panose="020B0502040204020203" pitchFamily="34" charset="0"/>
              </a:rPr>
              <a:t>, </a:t>
            </a:r>
            <a:r>
              <a:rPr lang="en-US" sz="3600" b="1" i="1" noProof="1">
                <a:latin typeface="Segoe UI" panose="020B0502040204020203" pitchFamily="34" charset="0"/>
                <a:ea typeface="Segoe UI Historic" panose="020B0502040204020203" pitchFamily="34" charset="0"/>
                <a:cs typeface="Segoe UI" panose="020B0502040204020203" pitchFamily="34" charset="0"/>
              </a:rPr>
              <a:t>“Do you have good reason to be angry…?”</a:t>
            </a:r>
            <a:r>
              <a:rPr lang="en-US" sz="3600" noProof="1">
                <a:latin typeface="Segoe UI" panose="020B0502040204020203" pitchFamily="34" charset="0"/>
                <a:ea typeface="Segoe UI Historic" panose="020B0502040204020203" pitchFamily="34" charset="0"/>
                <a:cs typeface="Segoe UI" panose="020B0502040204020203" pitchFamily="34" charset="0"/>
              </a:rPr>
              <a:t> (4:9)</a:t>
            </a:r>
          </a:p>
          <a:p>
            <a:r>
              <a:rPr lang="en-US" sz="3600" b="1" noProof="1">
                <a:latin typeface="Segoe UI" panose="020B0502040204020203" pitchFamily="34" charset="0"/>
                <a:ea typeface="Segoe UI Historic" panose="020B0502040204020203" pitchFamily="34" charset="0"/>
                <a:cs typeface="Segoe UI" panose="020B0502040204020203" pitchFamily="34" charset="0"/>
              </a:rPr>
              <a:t>Why was Jonah angry? God wants us to think about our sources of anger… </a:t>
            </a:r>
          </a:p>
          <a:p>
            <a:r>
              <a:rPr lang="en-US" sz="3600" b="1" noProof="1">
                <a:latin typeface="Segoe UI" panose="020B0502040204020203" pitchFamily="34" charset="0"/>
                <a:ea typeface="Segoe UI Historic" panose="020B0502040204020203" pitchFamily="34" charset="0"/>
                <a:cs typeface="Segoe UI" panose="020B0502040204020203" pitchFamily="34" charset="0"/>
              </a:rPr>
              <a:t>Are we more concerned about our own personal comfort than we are the souls of others? (4:10-11)</a:t>
            </a:r>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4</a:t>
            </a:fld>
            <a:endParaRPr lang="en-US" dirty="0"/>
          </a:p>
        </p:txBody>
      </p:sp>
    </p:spTree>
    <p:extLst>
      <p:ext uri="{BB962C8B-B14F-4D97-AF65-F5344CB8AC3E}">
        <p14:creationId xmlns:p14="http://schemas.microsoft.com/office/powerpoint/2010/main" val="1174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199" y="110319"/>
            <a:ext cx="10515600" cy="1141439"/>
          </a:xfrm>
        </p:spPr>
        <p:txBody>
          <a:bodyPr/>
          <a:lstStyle/>
          <a:p>
            <a:r>
              <a:rPr lang="en-US" sz="6000" b="1" dirty="0"/>
              <a:t>Is All Anger Bad Or Sinful?</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199" y="1413164"/>
            <a:ext cx="11148754" cy="5135120"/>
          </a:xfrm>
        </p:spPr>
        <p:txBody>
          <a:bodyPr>
            <a:normAutofit/>
          </a:bodyPr>
          <a:lstStyle/>
          <a:p>
            <a:pPr marL="0" indent="0">
              <a:buNone/>
            </a:pPr>
            <a:r>
              <a:rPr lang="en-US" sz="3600" b="1" noProof="1">
                <a:latin typeface="Segoe UI" panose="020B0502040204020203" pitchFamily="34" charset="0"/>
                <a:ea typeface="Segoe UI Historic" panose="020B0502040204020203" pitchFamily="34" charset="0"/>
                <a:cs typeface="Segoe UI" panose="020B0502040204020203" pitchFamily="34" charset="0"/>
              </a:rPr>
              <a:t>The question God asked is not IF but WHY?</a:t>
            </a:r>
          </a:p>
          <a:p>
            <a:pPr marL="0" indent="0">
              <a:buNone/>
            </a:pPr>
            <a:r>
              <a:rPr lang="en-US" sz="3600" b="1" noProof="1">
                <a:latin typeface="Segoe UI" panose="020B0502040204020203" pitchFamily="34" charset="0"/>
                <a:ea typeface="Segoe UI Historic" panose="020B0502040204020203" pitchFamily="34" charset="0"/>
                <a:cs typeface="Segoe UI" panose="020B0502040204020203" pitchFamily="34" charset="0"/>
              </a:rPr>
              <a:t>No! Paul wrote; “Be angry, and yet do not sin…” </a:t>
            </a:r>
            <a:r>
              <a:rPr lang="en-US" sz="3600" noProof="1">
                <a:latin typeface="Segoe UI" panose="020B0502040204020203" pitchFamily="34" charset="0"/>
                <a:ea typeface="Segoe UI Historic" panose="020B0502040204020203" pitchFamily="34" charset="0"/>
                <a:cs typeface="Segoe UI" panose="020B0502040204020203" pitchFamily="34" charset="0"/>
              </a:rPr>
              <a:t>(Ephesians 5:26) </a:t>
            </a:r>
            <a:r>
              <a:rPr lang="en-US" sz="3600" b="1" noProof="1">
                <a:latin typeface="Segoe UI" panose="020B0502040204020203" pitchFamily="34" charset="0"/>
                <a:ea typeface="Segoe UI Historic" panose="020B0502040204020203" pitchFamily="34" charset="0"/>
                <a:cs typeface="Segoe UI" panose="020B0502040204020203" pitchFamily="34" charset="0"/>
              </a:rPr>
              <a:t>How?</a:t>
            </a:r>
          </a:p>
          <a:p>
            <a:r>
              <a:rPr lang="en-US" sz="3600" b="1" noProof="1">
                <a:latin typeface="Segoe UI" panose="020B0502040204020203" pitchFamily="34" charset="0"/>
                <a:ea typeface="Segoe UI Historic" panose="020B0502040204020203" pitchFamily="34" charset="0"/>
                <a:cs typeface="Segoe UI" panose="020B0502040204020203" pitchFamily="34" charset="0"/>
              </a:rPr>
              <a:t>We must control it. </a:t>
            </a:r>
            <a:r>
              <a:rPr lang="en-US" sz="3600" noProof="1">
                <a:latin typeface="Segoe UI" panose="020B0502040204020203" pitchFamily="34" charset="0"/>
                <a:ea typeface="Segoe UI Historic" panose="020B0502040204020203" pitchFamily="34" charset="0"/>
                <a:cs typeface="Segoe UI" panose="020B0502040204020203" pitchFamily="34" charset="0"/>
              </a:rPr>
              <a:t>(Proverbs 16:32; 25:28; </a:t>
            </a:r>
            <a:br>
              <a:rPr lang="en-US" sz="3600" noProof="1">
                <a:latin typeface="Segoe UI" panose="020B0502040204020203" pitchFamily="34" charset="0"/>
                <a:ea typeface="Segoe UI Historic" panose="020B0502040204020203" pitchFamily="34" charset="0"/>
                <a:cs typeface="Segoe UI" panose="020B0502040204020203" pitchFamily="34" charset="0"/>
              </a:rPr>
            </a:br>
            <a:r>
              <a:rPr lang="en-US" sz="3600" noProof="1">
                <a:latin typeface="Segoe UI" panose="020B0502040204020203" pitchFamily="34" charset="0"/>
                <a:ea typeface="Segoe UI Historic" panose="020B0502040204020203" pitchFamily="34" charset="0"/>
                <a:cs typeface="Segoe UI" panose="020B0502040204020203" pitchFamily="34" charset="0"/>
              </a:rPr>
              <a:t>1 Corinthians 9:25)</a:t>
            </a:r>
          </a:p>
          <a:p>
            <a:r>
              <a:rPr lang="en-US" sz="3600" b="1" noProof="1">
                <a:latin typeface="Segoe UI" panose="020B0502040204020203" pitchFamily="34" charset="0"/>
                <a:ea typeface="Segoe UI Historic" panose="020B0502040204020203" pitchFamily="34" charset="0"/>
                <a:cs typeface="Segoe UI" panose="020B0502040204020203" pitchFamily="34" charset="0"/>
              </a:rPr>
              <a:t>Focus on the spiritual not the fleshly</a:t>
            </a:r>
            <a:r>
              <a:rPr lang="en-US" sz="3600" noProof="1">
                <a:latin typeface="Segoe UI" panose="020B0502040204020203" pitchFamily="34" charset="0"/>
                <a:ea typeface="Segoe UI Historic" panose="020B0502040204020203" pitchFamily="34" charset="0"/>
                <a:cs typeface="Segoe UI" panose="020B0502040204020203" pitchFamily="34" charset="0"/>
              </a:rPr>
              <a:t>. </a:t>
            </a:r>
            <a:br>
              <a:rPr lang="en-US" sz="3600" noProof="1">
                <a:latin typeface="Segoe UI" panose="020B0502040204020203" pitchFamily="34" charset="0"/>
                <a:ea typeface="Segoe UI Historic" panose="020B0502040204020203" pitchFamily="34" charset="0"/>
                <a:cs typeface="Segoe UI" panose="020B0502040204020203" pitchFamily="34" charset="0"/>
              </a:rPr>
            </a:br>
            <a:r>
              <a:rPr lang="en-US" sz="3600" noProof="1">
                <a:latin typeface="Segoe UI" panose="020B0502040204020203" pitchFamily="34" charset="0"/>
                <a:ea typeface="Segoe UI Historic" panose="020B0502040204020203" pitchFamily="34" charset="0"/>
                <a:cs typeface="Segoe UI" panose="020B0502040204020203" pitchFamily="34" charset="0"/>
              </a:rPr>
              <a:t>(Colossians 3:1-2; 2 Corinthians 4:16-18)</a:t>
            </a:r>
          </a:p>
          <a:p>
            <a:r>
              <a:rPr lang="en-US" sz="3600" b="1" noProof="1">
                <a:latin typeface="Segoe UI" panose="020B0502040204020203" pitchFamily="34" charset="0"/>
                <a:ea typeface="Segoe UI Historic" panose="020B0502040204020203" pitchFamily="34" charset="0"/>
                <a:cs typeface="Segoe UI" panose="020B0502040204020203" pitchFamily="34" charset="0"/>
              </a:rPr>
              <a:t>Focus on others &amp; not ourselves</a:t>
            </a:r>
            <a:r>
              <a:rPr lang="en-US" sz="3600" noProof="1">
                <a:latin typeface="Segoe UI" panose="020B0502040204020203" pitchFamily="34" charset="0"/>
                <a:ea typeface="Segoe UI Historic" panose="020B0502040204020203" pitchFamily="34" charset="0"/>
                <a:cs typeface="Segoe UI" panose="020B0502040204020203" pitchFamily="34" charset="0"/>
              </a:rPr>
              <a:t>. (Philippians 2:3-5)</a:t>
            </a:r>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5</a:t>
            </a:fld>
            <a:endParaRPr lang="en-US" dirty="0"/>
          </a:p>
        </p:txBody>
      </p:sp>
    </p:spTree>
    <p:extLst>
      <p:ext uri="{BB962C8B-B14F-4D97-AF65-F5344CB8AC3E}">
        <p14:creationId xmlns:p14="http://schemas.microsoft.com/office/powerpoint/2010/main" val="188380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200" y="-17411"/>
            <a:ext cx="10515600" cy="1695437"/>
          </a:xfrm>
        </p:spPr>
        <p:txBody>
          <a:bodyPr/>
          <a:lstStyle/>
          <a:p>
            <a:r>
              <a:rPr lang="en-US" sz="4800" b="1" dirty="0"/>
              <a:t>Why Do We Get Angry &amp; Why Has Our Countenance Fallen?</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198" y="1928554"/>
            <a:ext cx="10932623" cy="4726796"/>
          </a:xfrm>
        </p:spPr>
        <p:txBody>
          <a:bodyPr>
            <a:normAutofit/>
          </a:bodyPr>
          <a:lstStyle/>
          <a:p>
            <a:pPr marL="0" indent="0">
              <a:buNone/>
            </a:pPr>
            <a:r>
              <a:rPr lang="en-US" sz="3600" b="1" noProof="1">
                <a:latin typeface="Segoe UI" panose="020B0502040204020203" pitchFamily="34" charset="0"/>
                <a:ea typeface="Segoe UI Historic" panose="020B0502040204020203" pitchFamily="34" charset="0"/>
                <a:cs typeface="Segoe UI" panose="020B0502040204020203" pitchFamily="34" charset="0"/>
              </a:rPr>
              <a:t>For selfish reasons? </a:t>
            </a:r>
            <a:r>
              <a:rPr lang="en-US" sz="3600" noProof="1">
                <a:latin typeface="Segoe UI" panose="020B0502040204020203" pitchFamily="34" charset="0"/>
                <a:ea typeface="Segoe UI Historic" panose="020B0502040204020203" pitchFamily="34" charset="0"/>
                <a:cs typeface="Segoe UI" panose="020B0502040204020203" pitchFamily="34" charset="0"/>
              </a:rPr>
              <a:t>Pride? Personal convenience? Can’t do what we want? (James 3:14-16; </a:t>
            </a:r>
            <a:br>
              <a:rPr lang="en-US" sz="3600" noProof="1">
                <a:latin typeface="Segoe UI" panose="020B0502040204020203" pitchFamily="34" charset="0"/>
                <a:ea typeface="Segoe UI Historic" panose="020B0502040204020203" pitchFamily="34" charset="0"/>
                <a:cs typeface="Segoe UI" panose="020B0502040204020203" pitchFamily="34" charset="0"/>
              </a:rPr>
            </a:br>
            <a:r>
              <a:rPr lang="en-US" sz="3600" noProof="1">
                <a:latin typeface="Segoe UI" panose="020B0502040204020203" pitchFamily="34" charset="0"/>
                <a:ea typeface="Segoe UI Historic" panose="020B0502040204020203" pitchFamily="34" charset="0"/>
                <a:cs typeface="Segoe UI" panose="020B0502040204020203" pitchFamily="34" charset="0"/>
              </a:rPr>
              <a:t>cf., Jonah 4:9-10; )</a:t>
            </a:r>
          </a:p>
          <a:p>
            <a:pPr marL="0" indent="0">
              <a:buNone/>
            </a:pPr>
            <a:r>
              <a:rPr lang="en-US" sz="3600" b="1" noProof="1">
                <a:latin typeface="Segoe UI" panose="020B0502040204020203" pitchFamily="34" charset="0"/>
                <a:ea typeface="Segoe UI Historic" panose="020B0502040204020203" pitchFamily="34" charset="0"/>
                <a:cs typeface="Segoe UI" panose="020B0502040204020203" pitchFamily="34" charset="0"/>
              </a:rPr>
              <a:t>For carnal reasons? </a:t>
            </a:r>
            <a:r>
              <a:rPr lang="en-US" sz="3600" noProof="1">
                <a:latin typeface="Segoe UI" panose="020B0502040204020203" pitchFamily="34" charset="0"/>
                <a:ea typeface="Segoe UI Historic" panose="020B0502040204020203" pitchFamily="34" charset="0"/>
                <a:cs typeface="Segoe UI" panose="020B0502040204020203" pitchFamily="34" charset="0"/>
              </a:rPr>
              <a:t>Lusts of the flesh? Wants vs. needs. Lack of contentment. Not my fair share! </a:t>
            </a:r>
            <a:br>
              <a:rPr lang="en-US" sz="3600" noProof="1">
                <a:latin typeface="Segoe UI" panose="020B0502040204020203" pitchFamily="34" charset="0"/>
                <a:ea typeface="Segoe UI Historic" panose="020B0502040204020203" pitchFamily="34" charset="0"/>
                <a:cs typeface="Segoe UI" panose="020B0502040204020203" pitchFamily="34" charset="0"/>
              </a:rPr>
            </a:br>
            <a:r>
              <a:rPr lang="en-US" sz="3600" noProof="1">
                <a:latin typeface="Segoe UI" panose="020B0502040204020203" pitchFamily="34" charset="0"/>
                <a:ea typeface="Segoe UI Historic" panose="020B0502040204020203" pitchFamily="34" charset="0"/>
                <a:cs typeface="Segoe UI" panose="020B0502040204020203" pitchFamily="34" charset="0"/>
              </a:rPr>
              <a:t>(1 Timothy 6:6-8)</a:t>
            </a:r>
          </a:p>
          <a:p>
            <a:pPr marL="0" indent="0">
              <a:buNone/>
            </a:pPr>
            <a:r>
              <a:rPr lang="en-US" sz="3600" b="1" noProof="1">
                <a:latin typeface="Segoe UI" panose="020B0502040204020203" pitchFamily="34" charset="0"/>
                <a:ea typeface="Segoe UI Historic" panose="020B0502040204020203" pitchFamily="34" charset="0"/>
                <a:cs typeface="Segoe UI" panose="020B0502040204020203" pitchFamily="34" charset="0"/>
              </a:rPr>
              <a:t>Because of trials, challenges and difficulties</a:t>
            </a:r>
            <a:r>
              <a:rPr lang="en-US" sz="3600" noProof="1">
                <a:latin typeface="Segoe UI" panose="020B0502040204020203" pitchFamily="34" charset="0"/>
                <a:ea typeface="Segoe UI Historic" panose="020B0502040204020203" pitchFamily="34" charset="0"/>
                <a:cs typeface="Segoe UI" panose="020B0502040204020203" pitchFamily="34" charset="0"/>
              </a:rPr>
              <a:t> of serving the Lord? (2 Corinthians 12:10)</a:t>
            </a:r>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6</a:t>
            </a:fld>
            <a:endParaRPr lang="en-US" dirty="0"/>
          </a:p>
        </p:txBody>
      </p:sp>
    </p:spTree>
    <p:extLst>
      <p:ext uri="{BB962C8B-B14F-4D97-AF65-F5344CB8AC3E}">
        <p14:creationId xmlns:p14="http://schemas.microsoft.com/office/powerpoint/2010/main" val="410324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200" y="-17411"/>
            <a:ext cx="10515600" cy="1695437"/>
          </a:xfrm>
        </p:spPr>
        <p:txBody>
          <a:bodyPr/>
          <a:lstStyle/>
          <a:p>
            <a:r>
              <a:rPr lang="en-US" sz="4800" b="1" dirty="0"/>
              <a:t>Why Do We Get Angry &amp; Why Has Our Countenance Fallen?</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198" y="1928554"/>
            <a:ext cx="10932623" cy="4726796"/>
          </a:xfrm>
        </p:spPr>
        <p:txBody>
          <a:bodyPr>
            <a:normAutofit/>
          </a:bodyPr>
          <a:lstStyle/>
          <a:p>
            <a:pPr marL="0" indent="0">
              <a:buNone/>
            </a:pPr>
            <a:r>
              <a:rPr lang="en-US" sz="4000" b="1" noProof="1">
                <a:latin typeface="Segoe UI" panose="020B0502040204020203" pitchFamily="34" charset="0"/>
                <a:ea typeface="Segoe UI Historic" panose="020B0502040204020203" pitchFamily="34" charset="0"/>
                <a:cs typeface="Segoe UI" panose="020B0502040204020203" pitchFamily="34" charset="0"/>
              </a:rPr>
              <a:t>This needs to be put away and new qualities need to be put on</a:t>
            </a:r>
            <a:r>
              <a:rPr lang="en-US" sz="4000" noProof="1">
                <a:latin typeface="Segoe UI" panose="020B0502040204020203" pitchFamily="34" charset="0"/>
                <a:ea typeface="Segoe UI Historic" panose="020B0502040204020203" pitchFamily="34" charset="0"/>
                <a:cs typeface="Segoe UI" panose="020B0502040204020203" pitchFamily="34" charset="0"/>
              </a:rPr>
              <a:t> (Colossians 3:8-14) and </a:t>
            </a:r>
            <a:r>
              <a:rPr lang="en-US" sz="4000" b="1" noProof="1">
                <a:latin typeface="Segoe UI" panose="020B0502040204020203" pitchFamily="34" charset="0"/>
                <a:ea typeface="Segoe UI Historic" panose="020B0502040204020203" pitchFamily="34" charset="0"/>
                <a:cs typeface="Segoe UI" panose="020B0502040204020203" pitchFamily="34" charset="0"/>
              </a:rPr>
              <a:t>things we need to pursue</a:t>
            </a:r>
            <a:r>
              <a:rPr lang="en-US" sz="4000" noProof="1">
                <a:latin typeface="Segoe UI" panose="020B0502040204020203" pitchFamily="34" charset="0"/>
                <a:ea typeface="Segoe UI Historic" panose="020B0502040204020203" pitchFamily="34" charset="0"/>
                <a:cs typeface="Segoe UI" panose="020B0502040204020203" pitchFamily="34" charset="0"/>
              </a:rPr>
              <a:t>. (1 Timothy 6:11; </a:t>
            </a:r>
            <a:br>
              <a:rPr lang="en-US" sz="4000" noProof="1">
                <a:latin typeface="Segoe UI" panose="020B0502040204020203" pitchFamily="34" charset="0"/>
                <a:ea typeface="Segoe UI Historic" panose="020B0502040204020203" pitchFamily="34" charset="0"/>
                <a:cs typeface="Segoe UI" panose="020B0502040204020203" pitchFamily="34" charset="0"/>
              </a:rPr>
            </a:br>
            <a:r>
              <a:rPr lang="en-US" sz="4000" noProof="1">
                <a:latin typeface="Segoe UI" panose="020B0502040204020203" pitchFamily="34" charset="0"/>
                <a:ea typeface="Segoe UI Historic" panose="020B0502040204020203" pitchFamily="34" charset="0"/>
                <a:cs typeface="Segoe UI" panose="020B0502040204020203" pitchFamily="34" charset="0"/>
              </a:rPr>
              <a:t>2 Timothy 2:22)</a:t>
            </a:r>
          </a:p>
          <a:p>
            <a:pPr marL="0" indent="0">
              <a:buNone/>
            </a:pPr>
            <a:r>
              <a:rPr lang="en-US" sz="4000" noProof="1">
                <a:latin typeface="Segoe UI" panose="020B0502040204020203" pitchFamily="34" charset="0"/>
                <a:ea typeface="Segoe UI Historic" panose="020B0502040204020203" pitchFamily="34" charset="0"/>
                <a:cs typeface="Segoe UI" panose="020B0502040204020203" pitchFamily="34" charset="0"/>
              </a:rPr>
              <a:t>If anger is not always sinful, when &amp; why should we be angry? </a:t>
            </a:r>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7</a:t>
            </a:fld>
            <a:endParaRPr lang="en-US" dirty="0"/>
          </a:p>
        </p:txBody>
      </p:sp>
    </p:spTree>
    <p:extLst>
      <p:ext uri="{BB962C8B-B14F-4D97-AF65-F5344CB8AC3E}">
        <p14:creationId xmlns:p14="http://schemas.microsoft.com/office/powerpoint/2010/main" val="192697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199" y="156485"/>
            <a:ext cx="10515600" cy="1049106"/>
          </a:xfrm>
        </p:spPr>
        <p:txBody>
          <a:bodyPr/>
          <a:lstStyle/>
          <a:p>
            <a:r>
              <a:rPr lang="en-US" sz="5400" b="1" dirty="0"/>
              <a:t>Why Does God/Jesus Become Angry?</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199" y="1413164"/>
            <a:ext cx="11182005" cy="5135120"/>
          </a:xfrm>
        </p:spPr>
        <p:txBody>
          <a:bodyPr>
            <a:normAutofit/>
          </a:bodyPr>
          <a:lstStyle/>
          <a:p>
            <a:pPr marL="465138" indent="-465138"/>
            <a:r>
              <a:rPr lang="en-US" sz="4000" b="1" noProof="1">
                <a:latin typeface="Segoe UI" panose="020B0502040204020203" pitchFamily="34" charset="0"/>
                <a:ea typeface="Segoe UI Historic" panose="020B0502040204020203" pitchFamily="34" charset="0"/>
                <a:cs typeface="Segoe UI" panose="020B0502040204020203" pitchFamily="34" charset="0"/>
              </a:rPr>
              <a:t>Hypocrisy &amp; hard-heartedness</a:t>
            </a:r>
            <a:r>
              <a:rPr lang="en-US" sz="4000" noProof="1">
                <a:latin typeface="Segoe UI" panose="020B0502040204020203" pitchFamily="34" charset="0"/>
                <a:ea typeface="Segoe UI Historic" panose="020B0502040204020203" pitchFamily="34" charset="0"/>
                <a:cs typeface="Segoe UI" panose="020B0502040204020203" pitchFamily="34" charset="0"/>
              </a:rPr>
              <a:t> - (Mark 3:1-5; Matthew 23)</a:t>
            </a:r>
          </a:p>
          <a:p>
            <a:pPr marL="465138" indent="-465138"/>
            <a:r>
              <a:rPr lang="en-US" sz="4000" b="1" noProof="1">
                <a:latin typeface="Segoe UI" panose="020B0502040204020203" pitchFamily="34" charset="0"/>
                <a:ea typeface="Segoe UI Historic" panose="020B0502040204020203" pitchFamily="34" charset="0"/>
                <a:cs typeface="Segoe UI" panose="020B0502040204020203" pitchFamily="34" charset="0"/>
              </a:rPr>
              <a:t>The perversion of worship and religion</a:t>
            </a:r>
            <a:r>
              <a:rPr lang="en-US" sz="4000" noProof="1">
                <a:latin typeface="Segoe UI" panose="020B0502040204020203" pitchFamily="34" charset="0"/>
                <a:ea typeface="Segoe UI Historic" panose="020B0502040204020203" pitchFamily="34" charset="0"/>
                <a:cs typeface="Segoe UI" panose="020B0502040204020203" pitchFamily="34" charset="0"/>
              </a:rPr>
              <a:t> - </a:t>
            </a:r>
            <a:br>
              <a:rPr lang="en-US" sz="4000" noProof="1">
                <a:latin typeface="Segoe UI" panose="020B0502040204020203" pitchFamily="34" charset="0"/>
                <a:ea typeface="Segoe UI Historic" panose="020B0502040204020203" pitchFamily="34" charset="0"/>
                <a:cs typeface="Segoe UI" panose="020B0502040204020203" pitchFamily="34" charset="0"/>
              </a:rPr>
            </a:br>
            <a:r>
              <a:rPr lang="en-US" sz="4000" noProof="1">
                <a:latin typeface="Segoe UI" panose="020B0502040204020203" pitchFamily="34" charset="0"/>
                <a:ea typeface="Segoe UI Historic" panose="020B0502040204020203" pitchFamily="34" charset="0"/>
                <a:cs typeface="Segoe UI" panose="020B0502040204020203" pitchFamily="34" charset="0"/>
              </a:rPr>
              <a:t>(John 2:13-17)</a:t>
            </a:r>
          </a:p>
          <a:p>
            <a:pPr marL="465138" indent="-465138"/>
            <a:r>
              <a:rPr lang="en-US" sz="4000" b="1" noProof="1">
                <a:latin typeface="Segoe UI" panose="020B0502040204020203" pitchFamily="34" charset="0"/>
                <a:ea typeface="Segoe UI Historic" panose="020B0502040204020203" pitchFamily="34" charset="0"/>
                <a:cs typeface="Segoe UI" panose="020B0502040204020203" pitchFamily="34" charset="0"/>
              </a:rPr>
              <a:t>Excuses</a:t>
            </a:r>
            <a:r>
              <a:rPr lang="en-US" sz="4000" noProof="1">
                <a:latin typeface="Segoe UI" panose="020B0502040204020203" pitchFamily="34" charset="0"/>
                <a:ea typeface="Segoe UI Historic" panose="020B0502040204020203" pitchFamily="34" charset="0"/>
                <a:cs typeface="Segoe UI" panose="020B0502040204020203" pitchFamily="34" charset="0"/>
              </a:rPr>
              <a:t> - (Exodus 4:14)</a:t>
            </a:r>
          </a:p>
          <a:p>
            <a:pPr marL="465138" indent="-465138"/>
            <a:r>
              <a:rPr lang="en-US" sz="4000" b="1" noProof="1">
                <a:latin typeface="Segoe UI" panose="020B0502040204020203" pitchFamily="34" charset="0"/>
                <a:ea typeface="Segoe UI Historic" panose="020B0502040204020203" pitchFamily="34" charset="0"/>
                <a:cs typeface="Segoe UI" panose="020B0502040204020203" pitchFamily="34" charset="0"/>
              </a:rPr>
              <a:t>Complaining/murmuring </a:t>
            </a:r>
            <a:r>
              <a:rPr lang="en-US" sz="4000" noProof="1">
                <a:latin typeface="Segoe UI" panose="020B0502040204020203" pitchFamily="34" charset="0"/>
                <a:ea typeface="Segoe UI Historic" panose="020B0502040204020203" pitchFamily="34" charset="0"/>
                <a:cs typeface="Segoe UI" panose="020B0502040204020203" pitchFamily="34" charset="0"/>
              </a:rPr>
              <a:t>- (Numbers 11:1-10; 31-34; 14:27ff)</a:t>
            </a:r>
          </a:p>
          <a:p>
            <a:pPr marL="465138" indent="-465138"/>
            <a:r>
              <a:rPr lang="en-US" sz="4000" b="1" noProof="1">
                <a:latin typeface="Segoe UI" panose="020B0502040204020203" pitchFamily="34" charset="0"/>
                <a:ea typeface="Segoe UI Historic" panose="020B0502040204020203" pitchFamily="34" charset="0"/>
                <a:cs typeface="Segoe UI" panose="020B0502040204020203" pitchFamily="34" charset="0"/>
              </a:rPr>
              <a:t>Jealousy/Envy/Pride </a:t>
            </a:r>
            <a:r>
              <a:rPr lang="en-US" sz="4000" noProof="1">
                <a:latin typeface="Segoe UI" panose="020B0502040204020203" pitchFamily="34" charset="0"/>
                <a:ea typeface="Segoe UI Historic" panose="020B0502040204020203" pitchFamily="34" charset="0"/>
                <a:cs typeface="Segoe UI" panose="020B0502040204020203" pitchFamily="34" charset="0"/>
              </a:rPr>
              <a:t>- (Numbers 12:1-9)</a:t>
            </a:r>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8</a:t>
            </a:fld>
            <a:endParaRPr lang="en-US" dirty="0"/>
          </a:p>
        </p:txBody>
      </p:sp>
    </p:spTree>
    <p:extLst>
      <p:ext uri="{BB962C8B-B14F-4D97-AF65-F5344CB8AC3E}">
        <p14:creationId xmlns:p14="http://schemas.microsoft.com/office/powerpoint/2010/main" val="153380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199" y="156485"/>
            <a:ext cx="10515600" cy="1049106"/>
          </a:xfrm>
        </p:spPr>
        <p:txBody>
          <a:bodyPr/>
          <a:lstStyle/>
          <a:p>
            <a:r>
              <a:rPr lang="en-US" sz="5400" b="1" dirty="0"/>
              <a:t>Why Does God/Jesus Become Angry?</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235974" y="1413164"/>
            <a:ext cx="11956026" cy="5135120"/>
          </a:xfrm>
        </p:spPr>
        <p:txBody>
          <a:bodyPr>
            <a:normAutofit/>
          </a:bodyPr>
          <a:lstStyle/>
          <a:p>
            <a:pPr marL="465138" indent="-465138"/>
            <a:r>
              <a:rPr lang="en-US" sz="4000" b="1" noProof="1">
                <a:latin typeface="Segoe UI" panose="020B0502040204020203" pitchFamily="34" charset="0"/>
                <a:ea typeface="Segoe UI Historic" panose="020B0502040204020203" pitchFamily="34" charset="0"/>
                <a:cs typeface="Segoe UI" panose="020B0502040204020203" pitchFamily="34" charset="0"/>
              </a:rPr>
              <a:t>Self-will &amp; Defiance </a:t>
            </a:r>
            <a:r>
              <a:rPr lang="en-US" sz="3600" noProof="1">
                <a:latin typeface="Segoe UI" panose="020B0502040204020203" pitchFamily="34" charset="0"/>
                <a:ea typeface="Segoe UI Historic" panose="020B0502040204020203" pitchFamily="34" charset="0"/>
                <a:cs typeface="Segoe UI" panose="020B0502040204020203" pitchFamily="34" charset="0"/>
              </a:rPr>
              <a:t>(Numbers 22:12-13, 16-19, 22)</a:t>
            </a:r>
            <a:endParaRPr lang="en-US" sz="4000" noProof="1">
              <a:latin typeface="Segoe UI" panose="020B0502040204020203" pitchFamily="34" charset="0"/>
              <a:ea typeface="Segoe UI Historic" panose="020B0502040204020203" pitchFamily="34" charset="0"/>
              <a:cs typeface="Segoe UI" panose="020B0502040204020203" pitchFamily="34" charset="0"/>
            </a:endParaRPr>
          </a:p>
          <a:p>
            <a:pPr marL="465138" indent="-465138"/>
            <a:r>
              <a:rPr lang="en-US" sz="4000" b="1" noProof="1">
                <a:latin typeface="Segoe UI" panose="020B0502040204020203" pitchFamily="34" charset="0"/>
                <a:ea typeface="Segoe UI Historic" panose="020B0502040204020203" pitchFamily="34" charset="0"/>
                <a:cs typeface="Segoe UI" panose="020B0502040204020203" pitchFamily="34" charset="0"/>
              </a:rPr>
              <a:t>Immorality and unfaithfulness </a:t>
            </a:r>
            <a:r>
              <a:rPr lang="en-US" sz="4000" noProof="1">
                <a:latin typeface="Segoe UI" panose="020B0502040204020203" pitchFamily="34" charset="0"/>
                <a:ea typeface="Segoe UI Historic" panose="020B0502040204020203" pitchFamily="34" charset="0"/>
                <a:cs typeface="Segoe UI" panose="020B0502040204020203" pitchFamily="34" charset="0"/>
              </a:rPr>
              <a:t>(Numbers 25:1-5; Jeremiah 6:14-15; 1 Corinthians 10:8; Isaiah 1:21)</a:t>
            </a:r>
          </a:p>
          <a:p>
            <a:pPr marL="465138" indent="-465138"/>
            <a:r>
              <a:rPr lang="en-US" sz="4000" b="1" noProof="1">
                <a:latin typeface="Segoe UI" panose="020B0502040204020203" pitchFamily="34" charset="0"/>
                <a:ea typeface="Segoe UI Historic" panose="020B0502040204020203" pitchFamily="34" charset="0"/>
                <a:cs typeface="Segoe UI" panose="020B0502040204020203" pitchFamily="34" charset="0"/>
              </a:rPr>
              <a:t>Anything elevated above God… our “sinful things”  </a:t>
            </a:r>
            <a:r>
              <a:rPr lang="en-US" sz="4000" noProof="1">
                <a:latin typeface="Segoe UI" panose="020B0502040204020203" pitchFamily="34" charset="0"/>
                <a:ea typeface="Segoe UI Historic" panose="020B0502040204020203" pitchFamily="34" charset="0"/>
                <a:cs typeface="Segoe UI" panose="020B0502040204020203" pitchFamily="34" charset="0"/>
              </a:rPr>
              <a:t>(i.e., Idolatry; Deuteronomy 4:25; 9:18-21)</a:t>
            </a:r>
          </a:p>
          <a:p>
            <a:pPr marL="0" indent="0">
              <a:spcBef>
                <a:spcPts val="1800"/>
              </a:spcBef>
              <a:buNone/>
            </a:pPr>
            <a:r>
              <a:rPr lang="en-US" sz="4000" b="1" noProof="1">
                <a:latin typeface="Segoe UI" panose="020B0502040204020203" pitchFamily="34" charset="0"/>
                <a:ea typeface="Segoe UI Historic" panose="020B0502040204020203" pitchFamily="34" charset="0"/>
                <a:cs typeface="Segoe UI" panose="020B0502040204020203" pitchFamily="34" charset="0"/>
              </a:rPr>
              <a:t>But how did God deal with His anger? </a:t>
            </a:r>
            <a:r>
              <a:rPr lang="en-US" sz="4000" noProof="1">
                <a:latin typeface="Segoe UI" panose="020B0502040204020203" pitchFamily="34" charset="0"/>
                <a:ea typeface="Segoe UI Historic" panose="020B0502040204020203" pitchFamily="34" charset="0"/>
                <a:cs typeface="Segoe UI" panose="020B0502040204020203" pitchFamily="34" charset="0"/>
              </a:rPr>
              <a:t>(John 3:16; Romans 5:8; 12:21)</a:t>
            </a:r>
            <a:endParaRPr lang="en-US" sz="3600" noProof="1">
              <a:latin typeface="Segoe UI" panose="020B0502040204020203" pitchFamily="34" charset="0"/>
              <a:ea typeface="Segoe UI Historic"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9</a:t>
            </a:fld>
            <a:endParaRPr lang="en-US" dirty="0"/>
          </a:p>
        </p:txBody>
      </p:sp>
    </p:spTree>
    <p:extLst>
      <p:ext uri="{BB962C8B-B14F-4D97-AF65-F5344CB8AC3E}">
        <p14:creationId xmlns:p14="http://schemas.microsoft.com/office/powerpoint/2010/main" val="167064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7543618_win32_fixed.potx" id="{ADAA76EA-DF5A-4461-9F55-FB2239CA5BEE}" vid="{736839AE-787B-453A-8CE5-01202B88CD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Corporate teach a course</Template>
  <TotalTime>2807</TotalTime>
  <Words>2946</Words>
  <Application>Microsoft Office PowerPoint</Application>
  <PresentationFormat>Widescreen</PresentationFormat>
  <Paragraphs>161</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Calibri</vt:lpstr>
      <vt:lpstr>Calibri Light</vt:lpstr>
      <vt:lpstr>Segoe UI</vt:lpstr>
      <vt:lpstr>Wingdings</vt:lpstr>
      <vt:lpstr>Office Theme</vt:lpstr>
      <vt:lpstr>Why Are You Angry &amp;  Why Has Your Countenance Fallen?</vt:lpstr>
      <vt:lpstr>Cain &amp; Abel</vt:lpstr>
      <vt:lpstr>“The Way Of Cain” (Jude vs. 10-11)</vt:lpstr>
      <vt:lpstr>Jonah</vt:lpstr>
      <vt:lpstr>Is All Anger Bad Or Sinful?</vt:lpstr>
      <vt:lpstr>Why Do We Get Angry &amp; Why Has Our Countenance Fallen?</vt:lpstr>
      <vt:lpstr>Why Do We Get Angry &amp; Why Has Our Countenance Fallen?</vt:lpstr>
      <vt:lpstr>Why Does God/Jesus Become Angry?</vt:lpstr>
      <vt:lpstr>Why Does God/Jesus Become Angry?</vt:lpstr>
      <vt:lpstr>What Choice Do We Have?</vt:lpstr>
      <vt:lpstr>What Choice Do We Have?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You Angry &amp;  Why Has Your Countenance Fallen?</dc:title>
  <dc:creator>Chris Simmons</dc:creator>
  <cp:lastModifiedBy>Chris Simmons</cp:lastModifiedBy>
  <cp:revision>6</cp:revision>
  <dcterms:created xsi:type="dcterms:W3CDTF">2024-01-26T16:06:02Z</dcterms:created>
  <dcterms:modified xsi:type="dcterms:W3CDTF">2024-02-28T18:18:31Z</dcterms:modified>
</cp:coreProperties>
</file>