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66" r:id="rId3"/>
    <p:sldId id="270" r:id="rId4"/>
    <p:sldId id="272" r:id="rId5"/>
    <p:sldId id="271" r:id="rId6"/>
    <p:sldId id="274" r:id="rId7"/>
    <p:sldId id="275" r:id="rId8"/>
    <p:sldId id="273" r:id="rId9"/>
    <p:sldId id="276"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805758-D2E5-47F1-BDC8-64F96AB8377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B9A4D7A7-60FE-4B51-8D3B-098FB2A1B3DF}"/>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2/2/2024 a.m.</a:t>
            </a:r>
            <a:endParaRPr lang="en-US" dirty="0"/>
          </a:p>
        </p:txBody>
      </p:sp>
      <p:sp>
        <p:nvSpPr>
          <p:cNvPr id="4" name="Footer Placeholder 3">
            <a:extLst>
              <a:ext uri="{FF2B5EF4-FFF2-40B4-BE49-F238E27FC236}">
                <a16:creationId xmlns:a16="http://schemas.microsoft.com/office/drawing/2014/main" id="{0748030B-DA71-4B18-AA7C-F991BCB518A6}"/>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Where Is Your Brother?</a:t>
            </a:r>
            <a:endParaRPr lang="en-US" dirty="0"/>
          </a:p>
        </p:txBody>
      </p:sp>
      <p:sp>
        <p:nvSpPr>
          <p:cNvPr id="5" name="Slide Number Placeholder 4">
            <a:extLst>
              <a:ext uri="{FF2B5EF4-FFF2-40B4-BE49-F238E27FC236}">
                <a16:creationId xmlns:a16="http://schemas.microsoft.com/office/drawing/2014/main" id="{DBD65FCA-070F-4A6D-A2E0-D5EBEAABC9C2}"/>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64D2B8-7AFA-4F86-9DF3-A6BBE4E238C1}" type="slidenum">
              <a:rPr lang="en-US" smtClean="0"/>
              <a:t>‹#›</a:t>
            </a:fld>
            <a:endParaRPr lang="en-US" dirty="0"/>
          </a:p>
        </p:txBody>
      </p:sp>
    </p:spTree>
    <p:extLst>
      <p:ext uri="{BB962C8B-B14F-4D97-AF65-F5344CB8AC3E}">
        <p14:creationId xmlns:p14="http://schemas.microsoft.com/office/powerpoint/2010/main" val="36903482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2/2/2024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Where Is Your Brother?</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5D79418-37EB-4378-AD22-89DBB000B0DA}" type="slidenum">
              <a:rPr lang="en-US" smtClean="0"/>
              <a:t>‹#›</a:t>
            </a:fld>
            <a:endParaRPr lang="en-US" dirty="0"/>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2/2/2024 a.m.</a:t>
            </a:r>
            <a:endParaRPr lang="en-US" dirty="0"/>
          </a:p>
        </p:txBody>
      </p:sp>
      <p:sp>
        <p:nvSpPr>
          <p:cNvPr id="5" name="Footer Placeholder 4"/>
          <p:cNvSpPr>
            <a:spLocks noGrp="1"/>
          </p:cNvSpPr>
          <p:nvPr>
            <p:ph type="ftr" sz="quarter" idx="4"/>
          </p:nvPr>
        </p:nvSpPr>
        <p:spPr/>
        <p:txBody>
          <a:bodyPr/>
          <a:lstStyle/>
          <a:p>
            <a:r>
              <a:rPr lang="en-US"/>
              <a:t>Where Is Your Brother?</a:t>
            </a:r>
            <a:endParaRPr lang="en-US" dirty="0"/>
          </a:p>
        </p:txBody>
      </p:sp>
      <p:sp>
        <p:nvSpPr>
          <p:cNvPr id="6" name="Slide Number Placeholder 5"/>
          <p:cNvSpPr>
            <a:spLocks noGrp="1"/>
          </p:cNvSpPr>
          <p:nvPr>
            <p:ph type="sldNum" sz="quarter" idx="5"/>
          </p:nvPr>
        </p:nvSpPr>
        <p:spPr/>
        <p:txBody>
          <a:bodyPr/>
          <a:lstStyle/>
          <a:p>
            <a:fld id="{D5D79418-37EB-4378-AD22-89DBB000B0DA}" type="slidenum">
              <a:rPr lang="en-US" smtClean="0"/>
              <a:t>1</a:t>
            </a:fld>
            <a:endParaRPr lang="en-US" dirty="0"/>
          </a:p>
        </p:txBody>
      </p:sp>
    </p:spTree>
    <p:extLst>
      <p:ext uri="{BB962C8B-B14F-4D97-AF65-F5344CB8AC3E}">
        <p14:creationId xmlns:p14="http://schemas.microsoft.com/office/powerpoint/2010/main" val="3882608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Matt 23:34-36</a:t>
            </a:r>
          </a:p>
          <a:p>
            <a:r>
              <a:rPr lang="en-US" sz="1400" dirty="0"/>
              <a:t> "Therefore, behold, I am sending you prophets and wise men and scribes; some of them you will kill and crucify, and some of them you will scourge in your synagogues, and persecute from city to city,  35 so that upon you may fall the guilt of all the righteous blood shed on earth, from the blood of righteous Abel to the blood of Zechariah, the son of </a:t>
            </a:r>
            <a:r>
              <a:rPr lang="en-US" sz="1400" dirty="0" err="1"/>
              <a:t>Berechiah</a:t>
            </a:r>
            <a:r>
              <a:rPr lang="en-US" sz="1400" dirty="0"/>
              <a:t>, whom you murdered between the temple and the altar.  36 "Truly I say to you, all these things will come upon this generation. </a:t>
            </a:r>
          </a:p>
          <a:p>
            <a:r>
              <a:rPr lang="en-US" sz="1400" dirty="0"/>
              <a:t> </a:t>
            </a:r>
          </a:p>
          <a:p>
            <a:endParaRPr lang="en-US" sz="1600" dirty="0"/>
          </a:p>
          <a:p>
            <a:r>
              <a:rPr lang="en-US" sz="1600" dirty="0"/>
              <a:t>2 Chron 36:15-17</a:t>
            </a:r>
          </a:p>
          <a:p>
            <a:r>
              <a:rPr lang="en-US" sz="1600" dirty="0" err="1"/>
              <a:t>Te</a:t>
            </a:r>
            <a:r>
              <a:rPr lang="en-US" sz="1600" dirty="0"/>
              <a:t> Lord, the God of their fathers, sent word to them again and again by His messengers, because He had compassion on His people and on His dwelling place; 16 but they continually mocked the messengers of God, despised His words and scoffed at His prophets, until the wrath of the Lord arose against His people, until there was no remedy. </a:t>
            </a:r>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dirty="0"/>
          </a:p>
        </p:txBody>
      </p:sp>
      <p:sp>
        <p:nvSpPr>
          <p:cNvPr id="5" name="Date Placeholder 4">
            <a:extLst>
              <a:ext uri="{FF2B5EF4-FFF2-40B4-BE49-F238E27FC236}">
                <a16:creationId xmlns:a16="http://schemas.microsoft.com/office/drawing/2014/main" id="{5E1A94D2-D626-C987-D09C-A322FD352EFE}"/>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A83F15BC-B2BE-23DC-2126-5F9862194E11}"/>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352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Cain had not done well, but sin had progressed and now was defiant of his relationship with his brother.</a:t>
            </a:r>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dirty="0"/>
          </a:p>
        </p:txBody>
      </p:sp>
      <p:sp>
        <p:nvSpPr>
          <p:cNvPr id="5" name="Date Placeholder 4">
            <a:extLst>
              <a:ext uri="{FF2B5EF4-FFF2-40B4-BE49-F238E27FC236}">
                <a16:creationId xmlns:a16="http://schemas.microsoft.com/office/drawing/2014/main" id="{63E0DAD6-594F-533C-8F9C-752B0C512B25}"/>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7697594B-68D0-A96F-D74D-91F02612EE6B}"/>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190272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Rom 13:7-8</a:t>
            </a:r>
          </a:p>
          <a:p>
            <a:r>
              <a:rPr lang="en-US" sz="1400" dirty="0"/>
              <a:t>Render to all what is due them: tax to whom tax is due; custom to whom custom; fear to whom fear; honor to whom honor. 8 Owe nothing to anyone except to love one another; for he who loves his neighbor has fulfilled the law.</a:t>
            </a:r>
          </a:p>
          <a:p>
            <a:endParaRPr lang="en-US" sz="1400" dirty="0"/>
          </a:p>
          <a:p>
            <a:r>
              <a:rPr lang="en-US" sz="1400" dirty="0"/>
              <a:t>1 John 3:16-18</a:t>
            </a:r>
          </a:p>
          <a:p>
            <a:r>
              <a:rPr lang="en-US" sz="1400" dirty="0"/>
              <a:t>We know love by this, that He laid down His life for us; and </a:t>
            </a:r>
            <a:r>
              <a:rPr lang="en-US" sz="1400" b="1" dirty="0"/>
              <a:t>we ought to lay down our lives for the brethren</a:t>
            </a:r>
            <a:r>
              <a:rPr lang="en-US" sz="1400" dirty="0"/>
              <a:t>. 17 But whoever has the world's goods, and sees his brother in need and closes his heart against him, how does the love of God abide in him? 18 Little children, </a:t>
            </a:r>
            <a:r>
              <a:rPr lang="en-US" sz="1400" b="1" dirty="0"/>
              <a:t>let us not love with word or with tongue, but in deed and truth</a:t>
            </a:r>
            <a:r>
              <a:rPr lang="en-US" sz="1400" dirty="0"/>
              <a:t>.</a:t>
            </a:r>
          </a:p>
          <a:p>
            <a:endParaRPr lang="en-US" sz="1400" dirty="0"/>
          </a:p>
          <a:p>
            <a:endParaRPr lang="en-US" sz="1400" dirty="0"/>
          </a:p>
          <a:p>
            <a:endParaRPr lang="en-US" sz="1400" dirty="0"/>
          </a:p>
          <a:p>
            <a:endParaRPr lang="en-US" sz="1400" dirty="0"/>
          </a:p>
          <a:p>
            <a:endParaRPr lang="en-US" sz="14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4</a:t>
            </a:fld>
            <a:endParaRPr lang="en-US" dirty="0"/>
          </a:p>
        </p:txBody>
      </p:sp>
      <p:sp>
        <p:nvSpPr>
          <p:cNvPr id="5" name="Date Placeholder 4">
            <a:extLst>
              <a:ext uri="{FF2B5EF4-FFF2-40B4-BE49-F238E27FC236}">
                <a16:creationId xmlns:a16="http://schemas.microsoft.com/office/drawing/2014/main" id="{86C44DEA-2277-D427-D8AA-1C8FCC4C68E1}"/>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D6197239-0730-4D4C-7BE3-0D44674895C2}"/>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63016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5</a:t>
            </a:fld>
            <a:endParaRPr lang="en-US" dirty="0"/>
          </a:p>
        </p:txBody>
      </p:sp>
      <p:sp>
        <p:nvSpPr>
          <p:cNvPr id="5" name="Date Placeholder 4">
            <a:extLst>
              <a:ext uri="{FF2B5EF4-FFF2-40B4-BE49-F238E27FC236}">
                <a16:creationId xmlns:a16="http://schemas.microsoft.com/office/drawing/2014/main" id="{8FB7A0E3-9D13-F7A4-C64A-EF5CCF68194B}"/>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53E6C28B-A117-529B-D630-C295D4F9B77E}"/>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407000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dirty="0"/>
              <a:t>1 John 1:7</a:t>
            </a:r>
          </a:p>
          <a:p>
            <a:r>
              <a:rPr lang="en-US" sz="1400" dirty="0"/>
              <a:t> but if we walk in the Light as He Himself is in the Light, </a:t>
            </a:r>
            <a:r>
              <a:rPr lang="en-US" sz="1400" b="1" dirty="0"/>
              <a:t>we have fellowship with one another</a:t>
            </a:r>
            <a:r>
              <a:rPr lang="en-US" sz="1400" dirty="0"/>
              <a:t>, and the blood of Jesus His Son cleanses us from all sin.</a:t>
            </a:r>
          </a:p>
          <a:p>
            <a:endParaRPr lang="en-US" sz="1400" dirty="0"/>
          </a:p>
          <a:p>
            <a:r>
              <a:rPr lang="en-US" sz="1400" dirty="0"/>
              <a:t>“Greet” - to enfold in the arms (Strong’s) to draw to oneself (Thayer's)</a:t>
            </a:r>
          </a:p>
          <a:p>
            <a:endParaRPr lang="en-US" sz="1400" dirty="0"/>
          </a:p>
          <a:p>
            <a:endParaRPr lang="en-US" sz="1400" dirty="0"/>
          </a:p>
          <a:p>
            <a:endParaRPr lang="en-US" sz="1400" dirty="0"/>
          </a:p>
          <a:p>
            <a:endParaRPr lang="en-US" sz="14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6</a:t>
            </a:fld>
            <a:endParaRPr lang="en-US" dirty="0"/>
          </a:p>
        </p:txBody>
      </p:sp>
      <p:sp>
        <p:nvSpPr>
          <p:cNvPr id="5" name="Date Placeholder 4">
            <a:extLst>
              <a:ext uri="{FF2B5EF4-FFF2-40B4-BE49-F238E27FC236}">
                <a16:creationId xmlns:a16="http://schemas.microsoft.com/office/drawing/2014/main" id="{88BE7D2C-E60A-4902-ACE8-4DB5F8CD44AE}"/>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26514BA1-CEF6-36EE-FC9C-FB8BAA9F7578}"/>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3626489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dirty="0"/>
              <a:t>1 John 1:7</a:t>
            </a:r>
          </a:p>
          <a:p>
            <a:r>
              <a:rPr lang="en-US" sz="1400" dirty="0"/>
              <a:t> but if we walk in the Light as He Himself is in the Light, </a:t>
            </a:r>
            <a:r>
              <a:rPr lang="en-US" sz="1400" b="1" dirty="0"/>
              <a:t>we have fellowship with one another</a:t>
            </a:r>
            <a:r>
              <a:rPr lang="en-US" sz="1400" dirty="0"/>
              <a:t>, and the blood of Jesus His Son cleanses us from all sin.</a:t>
            </a:r>
          </a:p>
          <a:p>
            <a:endParaRPr lang="en-US" sz="1400" dirty="0"/>
          </a:p>
          <a:p>
            <a:r>
              <a:rPr lang="en-US" sz="1400" dirty="0"/>
              <a:t>“Greet” - to enfold in the arms (Strong’s) to draw to oneself (Thayer's)</a:t>
            </a:r>
          </a:p>
          <a:p>
            <a:endParaRPr lang="en-US" sz="1400" dirty="0"/>
          </a:p>
          <a:p>
            <a:endParaRPr lang="en-US" sz="1400" dirty="0"/>
          </a:p>
          <a:p>
            <a:endParaRPr lang="en-US" sz="1400" dirty="0"/>
          </a:p>
          <a:p>
            <a:endParaRPr lang="en-US" sz="14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7</a:t>
            </a:fld>
            <a:endParaRPr lang="en-US" dirty="0"/>
          </a:p>
        </p:txBody>
      </p:sp>
      <p:sp>
        <p:nvSpPr>
          <p:cNvPr id="5" name="Date Placeholder 4">
            <a:extLst>
              <a:ext uri="{FF2B5EF4-FFF2-40B4-BE49-F238E27FC236}">
                <a16:creationId xmlns:a16="http://schemas.microsoft.com/office/drawing/2014/main" id="{9F98FEEC-722E-F492-2037-C0ECCBCE26F2}"/>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AC67C87C-904A-8868-02D5-5EF237E20383}"/>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3316894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1 John 1:7</a:t>
            </a:r>
          </a:p>
          <a:p>
            <a:r>
              <a:rPr lang="en-US" sz="1400" dirty="0"/>
              <a:t> but if we walk in the Light as He Himself is in the Light, </a:t>
            </a:r>
            <a:r>
              <a:rPr lang="en-US" sz="1400" b="1" dirty="0"/>
              <a:t>we have fellowship with one another</a:t>
            </a:r>
            <a:r>
              <a:rPr lang="en-US" sz="1400" dirty="0"/>
              <a:t>, and the blood of Jesus His Son cleanses us from all sin.</a:t>
            </a:r>
          </a:p>
          <a:p>
            <a:endParaRPr lang="en-US" sz="1400" dirty="0"/>
          </a:p>
          <a:p>
            <a:r>
              <a:rPr lang="en-US" sz="1400" dirty="0"/>
              <a:t>“Greet” - to enfold in the arms (Strong’s) to draw to oneself (Thayer's)</a:t>
            </a:r>
          </a:p>
          <a:p>
            <a:endParaRPr lang="en-US" sz="1400" dirty="0"/>
          </a:p>
          <a:p>
            <a:endParaRPr lang="en-US" sz="1400" dirty="0"/>
          </a:p>
          <a:p>
            <a:endParaRPr lang="en-US" sz="1400" dirty="0"/>
          </a:p>
          <a:p>
            <a:endParaRPr lang="en-US" sz="14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8</a:t>
            </a:fld>
            <a:endParaRPr lang="en-US" dirty="0"/>
          </a:p>
        </p:txBody>
      </p:sp>
      <p:sp>
        <p:nvSpPr>
          <p:cNvPr id="5" name="Date Placeholder 4">
            <a:extLst>
              <a:ext uri="{FF2B5EF4-FFF2-40B4-BE49-F238E27FC236}">
                <a16:creationId xmlns:a16="http://schemas.microsoft.com/office/drawing/2014/main" id="{67A3F723-96B2-A9A6-C62F-A0ABE81B5A8F}"/>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424864D8-5D2E-A5B6-E2D6-C45DC151819F}"/>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2416112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1 John 1:7</a:t>
            </a:r>
          </a:p>
          <a:p>
            <a:r>
              <a:rPr lang="en-US" sz="1400" dirty="0"/>
              <a:t> but if we walk in the Light as He Himself is in the Light, </a:t>
            </a:r>
            <a:r>
              <a:rPr lang="en-US" sz="1400" b="1" dirty="0"/>
              <a:t>we have fellowship with one another</a:t>
            </a:r>
            <a:r>
              <a:rPr lang="en-US" sz="1400" dirty="0"/>
              <a:t>, and the blood of Jesus His Son cleanses us from all sin.</a:t>
            </a:r>
          </a:p>
          <a:p>
            <a:endParaRPr lang="en-US" sz="1400" dirty="0"/>
          </a:p>
          <a:p>
            <a:r>
              <a:rPr lang="en-US" sz="1400" dirty="0"/>
              <a:t>“Greet” - to enfold in the arms (Strong’s) to draw to oneself (Thayer's)</a:t>
            </a:r>
          </a:p>
          <a:p>
            <a:endParaRPr lang="en-US" sz="1400" dirty="0"/>
          </a:p>
          <a:p>
            <a:endParaRPr lang="en-US" sz="1400" dirty="0"/>
          </a:p>
          <a:p>
            <a:endParaRPr lang="en-US" sz="1400" dirty="0"/>
          </a:p>
          <a:p>
            <a:endParaRPr lang="en-US" sz="14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D5D79418-37EB-4378-AD22-89DBB000B0DA}" type="slidenum">
              <a:rPr lang="en-US" smtClean="0"/>
              <a:t>9</a:t>
            </a:fld>
            <a:endParaRPr lang="en-US" dirty="0"/>
          </a:p>
        </p:txBody>
      </p:sp>
      <p:sp>
        <p:nvSpPr>
          <p:cNvPr id="5" name="Date Placeholder 4">
            <a:extLst>
              <a:ext uri="{FF2B5EF4-FFF2-40B4-BE49-F238E27FC236}">
                <a16:creationId xmlns:a16="http://schemas.microsoft.com/office/drawing/2014/main" id="{A81B5B7D-28EA-937F-C486-9623F835D664}"/>
              </a:ext>
            </a:extLst>
          </p:cNvPr>
          <p:cNvSpPr>
            <a:spLocks noGrp="1"/>
          </p:cNvSpPr>
          <p:nvPr>
            <p:ph type="dt" idx="1"/>
          </p:nvPr>
        </p:nvSpPr>
        <p:spPr/>
        <p:txBody>
          <a:bodyPr/>
          <a:lstStyle/>
          <a:p>
            <a:r>
              <a:rPr lang="en-US"/>
              <a:t>2/2/2024 a.m.</a:t>
            </a:r>
            <a:endParaRPr lang="en-US" dirty="0"/>
          </a:p>
        </p:txBody>
      </p:sp>
      <p:sp>
        <p:nvSpPr>
          <p:cNvPr id="6" name="Footer Placeholder 5">
            <a:extLst>
              <a:ext uri="{FF2B5EF4-FFF2-40B4-BE49-F238E27FC236}">
                <a16:creationId xmlns:a16="http://schemas.microsoft.com/office/drawing/2014/main" id="{6805C5E4-213C-3CED-390D-02FD5A70E1A5}"/>
              </a:ext>
            </a:extLst>
          </p:cNvPr>
          <p:cNvSpPr>
            <a:spLocks noGrp="1"/>
          </p:cNvSpPr>
          <p:nvPr>
            <p:ph type="ftr" sz="quarter" idx="4"/>
          </p:nvPr>
        </p:nvSpPr>
        <p:spPr/>
        <p:txBody>
          <a:bodyPr/>
          <a:lstStyle/>
          <a:p>
            <a:r>
              <a:rPr lang="en-US"/>
              <a:t>Where Is Your Brother?</a:t>
            </a:r>
            <a:endParaRPr lang="en-US" dirty="0"/>
          </a:p>
        </p:txBody>
      </p:sp>
    </p:spTree>
    <p:extLst>
      <p:ext uri="{BB962C8B-B14F-4D97-AF65-F5344CB8AC3E}">
        <p14:creationId xmlns:p14="http://schemas.microsoft.com/office/powerpoint/2010/main" val="233252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noProof="0"/>
              <a:t>Click to edit Master title style</a:t>
            </a:r>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noProof="0" smtClean="0"/>
              <a:t>2/2/2024</a:t>
            </a:fld>
            <a:endParaRPr lang="en-US" noProof="0" dirty="0"/>
          </a:p>
        </p:txBody>
      </p:sp>
      <p:sp>
        <p:nvSpPr>
          <p:cNvPr id="5" name="Footer Placeholder 4"/>
          <p:cNvSpPr>
            <a:spLocks noGrp="1"/>
          </p:cNvSpPr>
          <p:nvPr>
            <p:ph type="ftr" sz="quarter" idx="11"/>
          </p:nvPr>
        </p:nvSpPr>
        <p:spPr>
          <a:xfrm>
            <a:off x="1242296" y="5936188"/>
            <a:ext cx="6870660" cy="365125"/>
          </a:xfrm>
        </p:spPr>
        <p:txBody>
          <a:bodyPr/>
          <a:lstStyle/>
          <a:p>
            <a:r>
              <a:rPr lang="en-US" noProof="0" dirty="0"/>
              <a:t>Add a footer</a:t>
            </a:r>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354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6438446" y="2336873"/>
            <a:ext cx="5608336" cy="359931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20702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noProof="0"/>
              <a:t>Click to edit Master title style</a:t>
            </a:r>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a:xfrm>
            <a:off x="2432921"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noProof="0" smtClean="0"/>
              <a:t>‹#›</a:t>
            </a:fld>
            <a:endParaRPr lang="en-US" noProof="0" dirty="0"/>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27573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noProof="0"/>
              <a:t>Click to edit Master title style</a:t>
            </a:r>
          </a:p>
        </p:txBody>
      </p:sp>
      <p:sp>
        <p:nvSpPr>
          <p:cNvPr id="5" name="Date Placeholder 4"/>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noProof="0" smtClean="0"/>
              <a:t>‹#›</a:t>
            </a:fld>
            <a:endParaRPr lang="en-US" noProof="0" dirty="0"/>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noProof="0"/>
              <a:t>Click icon to add SmartArt graphic</a:t>
            </a:r>
            <a:endParaRPr lang="en-US" noProof="0" dirty="0"/>
          </a:p>
        </p:txBody>
      </p:sp>
    </p:spTree>
    <p:extLst>
      <p:ext uri="{BB962C8B-B14F-4D97-AF65-F5344CB8AC3E}">
        <p14:creationId xmlns:p14="http://schemas.microsoft.com/office/powerpoint/2010/main" val="352599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514006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noProof="0"/>
              <a:t>Click to edit Master title style</a:t>
            </a:r>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noProof="0" smtClean="0"/>
              <a:t>‹#›</a:t>
            </a:fld>
            <a:endParaRPr lang="en-US" noProof="0"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noProof="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noProof="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noProof="0"/>
              <a:t>Click to edit Master title style</a:t>
            </a:r>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a:xfrm>
            <a:off x="2177334"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56893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noProof="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25283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noProof="0" smtClean="0"/>
              <a:t>2/2/2024</a:t>
            </a:fld>
            <a:endParaRPr lang="en-US" noProof="0" dirty="0"/>
          </a:p>
        </p:txBody>
      </p:sp>
      <p:sp>
        <p:nvSpPr>
          <p:cNvPr id="4" name="Footer Placeholder 3"/>
          <p:cNvSpPr>
            <a:spLocks noGrp="1"/>
          </p:cNvSpPr>
          <p:nvPr>
            <p:ph type="ftr" sz="quarter" idx="11"/>
          </p:nvPr>
        </p:nvSpPr>
        <p:spPr>
          <a:xfrm>
            <a:off x="2118596" y="5936188"/>
            <a:ext cx="6870660" cy="365125"/>
          </a:xfrm>
        </p:spPr>
        <p:txBody>
          <a:bodyPr/>
          <a:lstStyle/>
          <a:p>
            <a:r>
              <a:rPr lang="en-US" noProof="0" dirty="0"/>
              <a:t>Add a footer</a:t>
            </a:r>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noProof="0" smtClean="0"/>
              <a:t>‹#›</a:t>
            </a:fld>
            <a:endParaRPr lang="en-US" noProof="0" dirty="0"/>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noProof="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noProof="0"/>
              <a:t>Click to edit Master title style</a:t>
            </a:r>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noProof="0"/>
              <a:t>Click to 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noProof="0"/>
              <a:t>Click to 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25301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noProof="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4" name="Date Placeholder 3"/>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noProof="0"/>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594123" y="2336873"/>
            <a:ext cx="4700058" cy="35993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6516" y="1302247"/>
            <a:ext cx="10437812" cy="321164"/>
          </a:xfrm>
          <a:prstGeom prst="rect">
            <a:avLst/>
          </a:prstGeom>
        </p:spPr>
      </p:pic>
      <p:sp>
        <p:nvSpPr>
          <p:cNvPr id="10" name="Rectangle 9"/>
          <p:cNvSpPr/>
          <p:nvPr/>
        </p:nvSpPr>
        <p:spPr bwMode="ltGray">
          <a:xfrm>
            <a:off x="0" y="120133"/>
            <a:ext cx="12190412" cy="1080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8393" y="103180"/>
            <a:ext cx="11213625" cy="1080938"/>
          </a:xfrm>
        </p:spPr>
        <p:txBody>
          <a:bodyPr>
            <a:normAutofit/>
          </a:bodyPr>
          <a:lstStyle>
            <a:lvl1pPr>
              <a:defRPr sz="5400"/>
            </a:lvl1pPr>
          </a:lstStyle>
          <a:p>
            <a:r>
              <a:rPr lang="en-US" noProof="0" dirty="0"/>
              <a:t>Click to edit Master title style</a:t>
            </a:r>
          </a:p>
        </p:txBody>
      </p:sp>
      <p:sp>
        <p:nvSpPr>
          <p:cNvPr id="3" name="Content Placeholder 2"/>
          <p:cNvSpPr>
            <a:spLocks noGrp="1"/>
          </p:cNvSpPr>
          <p:nvPr>
            <p:ph sz="half" idx="1"/>
          </p:nvPr>
        </p:nvSpPr>
        <p:spPr>
          <a:xfrm>
            <a:off x="537882" y="1623411"/>
            <a:ext cx="11213624" cy="4974613"/>
          </a:xfrm>
        </p:spPr>
        <p:txBody>
          <a:bodyPr/>
          <a:lstStyle>
            <a:lvl1pPr>
              <a:defRPr sz="3600"/>
            </a:lvl1pPr>
            <a:lvl2pPr>
              <a:defRPr sz="3200"/>
            </a:lvl2pPr>
            <a:lvl3pPr>
              <a:defRPr sz="2800"/>
            </a:lvl3pPr>
            <a:lvl4pPr>
              <a:defRPr sz="2400"/>
            </a:lvl4pPr>
            <a:lvl5pPr>
              <a:defRPr sz="2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noProof="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noProof="0"/>
              <a:t>Click to edit Master title style</a:t>
            </a:r>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noProof="0" smtClean="0"/>
              <a:t>2/2/2024</a:t>
            </a:fld>
            <a:endParaRPr lang="en-US" noProof="0" dirty="0"/>
          </a:p>
        </p:txBody>
      </p:sp>
      <p:sp>
        <p:nvSpPr>
          <p:cNvPr id="6" name="Footer Placeholder 5"/>
          <p:cNvSpPr>
            <a:spLocks noGrp="1"/>
          </p:cNvSpPr>
          <p:nvPr>
            <p:ph type="ftr" sz="quarter" idx="11"/>
          </p:nvPr>
        </p:nvSpPr>
        <p:spPr>
          <a:xfrm>
            <a:off x="2137646" y="5936188"/>
            <a:ext cx="6870660" cy="365125"/>
          </a:xfrm>
        </p:spPr>
        <p:txBody>
          <a:bodyPr/>
          <a:lstStyle/>
          <a:p>
            <a:r>
              <a:rPr lang="en-US" noProof="0" dirty="0"/>
              <a:t>Add a footer</a:t>
            </a:r>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noProof="0" smtClean="0"/>
              <a:t>‹#›</a:t>
            </a:fld>
            <a:endParaRPr lang="en-US" noProof="0" dirty="0"/>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616D6166-2B42-4F11-BAA6-8ABAE1BE810C}" type="datetimeFigureOut">
              <a:rPr lang="en-US" noProof="0" smtClean="0"/>
              <a:t>2/2/2024</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9E3FA76C-C565-46B6-8652-D75785E2521F}" type="slidenum">
              <a:rPr lang="en-US" noProof="0" smtClean="0"/>
              <a:t>‹#›</a:t>
            </a:fld>
            <a:endParaRPr lang="en-US" noProof="0" dirty="0"/>
          </a:p>
        </p:txBody>
      </p:sp>
      <p:sp>
        <p:nvSpPr>
          <p:cNvPr id="17" name="Text Placeholder 16">
            <a:extLst>
              <a:ext uri="{FF2B5EF4-FFF2-40B4-BE49-F238E27FC236}">
                <a16:creationId xmlns:a16="http://schemas.microsoft.com/office/drawing/2014/main" id="{D683A405-3ADE-448E-893F-D3D2E11CCA4C}"/>
              </a:ext>
            </a:extLst>
          </p:cNvPr>
          <p:cNvSpPr>
            <a:spLocks noGrp="1"/>
          </p:cNvSpPr>
          <p:nvPr>
            <p:ph type="body" sz="quarter" idx="13"/>
          </p:nvPr>
        </p:nvSpPr>
        <p:spPr>
          <a:xfrm>
            <a:off x="1897819" y="2290763"/>
            <a:ext cx="8396362" cy="3100387"/>
          </a:xfrm>
        </p:spPr>
        <p:txBody>
          <a:bodyPr anchor="ctr">
            <a:normAutofit/>
          </a:bodyPr>
          <a:lstStyle>
            <a:lvl1pPr marL="0" indent="0" algn="ctr">
              <a:buNone/>
              <a:defRPr sz="6000"/>
            </a:lvl1pPr>
          </a:lstStyle>
          <a:p>
            <a:pPr lvl="0"/>
            <a:r>
              <a:rPr lang="en-US" noProof="0"/>
              <a:t>Click to edit Master text styles</a:t>
            </a:r>
          </a:p>
        </p:txBody>
      </p:sp>
    </p:spTree>
    <p:extLst>
      <p:ext uri="{BB962C8B-B14F-4D97-AF65-F5344CB8AC3E}">
        <p14:creationId xmlns:p14="http://schemas.microsoft.com/office/powerpoint/2010/main" val="46202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noProof="0" smtClean="0"/>
              <a:t>2/2/2024</a:t>
            </a:fld>
            <a:endParaRPr lang="en-US" noProof="0"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noProof="0" smtClean="0"/>
              <a:t>‹#›</a:t>
            </a:fld>
            <a:endParaRPr lang="en-US" noProof="0"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82" r:id="rId9"/>
    <p:sldLayoutId id="2147483667" r:id="rId10"/>
    <p:sldLayoutId id="2147483668" r:id="rId11"/>
    <p:sldLayoutId id="2147483681" r:id="rId12"/>
    <p:sldLayoutId id="2147483670" r:id="rId13"/>
    <p:sldLayoutId id="2147483671" r:id="rId14"/>
    <p:sldLayoutId id="2147483672" r:id="rId15"/>
    <p:sldLayoutId id="2147483673" r:id="rId16"/>
    <p:sldLayoutId id="2147483674" r:id="rId17"/>
    <p:sldLayoutId id="2147483678" r:id="rId18"/>
    <p:sldLayoutId id="2147483675" r:id="rId19"/>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“Where Is Your Brother?”</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1828799" y="4394039"/>
            <a:ext cx="8493957" cy="1773679"/>
          </a:xfrm>
        </p:spPr>
        <p:txBody>
          <a:bodyPr>
            <a:normAutofit/>
          </a:bodyPr>
          <a:lstStyle/>
          <a:p>
            <a:r>
              <a:rPr lang="en-US" sz="4800" dirty="0">
                <a:solidFill>
                  <a:schemeClr val="bg1"/>
                </a:solidFill>
              </a:rPr>
              <a:t>(What We OWE Each Other!)</a:t>
            </a:r>
          </a:p>
          <a:p>
            <a:r>
              <a:rPr lang="en-US" sz="4800" b="1" dirty="0"/>
              <a:t>Genesis 4:9</a:t>
            </a:r>
          </a:p>
        </p:txBody>
      </p:sp>
    </p:spTree>
    <p:extLst>
      <p:ext uri="{BB962C8B-B14F-4D97-AF65-F5344CB8AC3E}">
        <p14:creationId xmlns:p14="http://schemas.microsoft.com/office/powerpoint/2010/main" val="190653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614791"/>
            <a:ext cx="11492753" cy="5243209"/>
          </a:xfrm>
        </p:spPr>
        <p:txBody>
          <a:bodyPr>
            <a:normAutofit/>
          </a:bodyPr>
          <a:lstStyle/>
          <a:p>
            <a:r>
              <a:rPr lang="en-US" dirty="0"/>
              <a:t>God “</a:t>
            </a:r>
            <a:r>
              <a:rPr lang="en-US" b="1" i="1" dirty="0"/>
              <a:t>had regard</a:t>
            </a:r>
            <a:r>
              <a:rPr lang="en-US" dirty="0"/>
              <a:t>” for Abel’s sacrifice but </a:t>
            </a:r>
            <a:r>
              <a:rPr lang="en-US" b="1" i="1" dirty="0"/>
              <a:t>“no regard” </a:t>
            </a:r>
            <a:r>
              <a:rPr lang="en-US" dirty="0"/>
              <a:t>for Cain’s… Only Abel offered by faith. (Hebrews 11:4)</a:t>
            </a:r>
          </a:p>
          <a:p>
            <a:r>
              <a:rPr lang="en-US" b="1" dirty="0"/>
              <a:t>Abel</a:t>
            </a:r>
            <a:r>
              <a:rPr lang="en-US" dirty="0"/>
              <a:t> mentioned by Jesus in the context of those </a:t>
            </a:r>
            <a:r>
              <a:rPr lang="en-US" b="1" dirty="0"/>
              <a:t>sent by Jesus &amp; God</a:t>
            </a:r>
            <a:r>
              <a:rPr lang="en-US" dirty="0"/>
              <a:t>, in the past, present and future as </a:t>
            </a:r>
            <a:r>
              <a:rPr lang="en-US" b="1" i="1" dirty="0"/>
              <a:t>“prophets… wise men… and scribes”</a:t>
            </a:r>
            <a:r>
              <a:rPr lang="en-US" dirty="0"/>
              <a:t> who were </a:t>
            </a:r>
            <a:r>
              <a:rPr lang="en-US" b="1" dirty="0"/>
              <a:t>killed and crucified by those who rejected God and His word they spoke</a:t>
            </a:r>
            <a:r>
              <a:rPr lang="en-US" dirty="0"/>
              <a:t>. (Matthew 23:34-35; </a:t>
            </a:r>
            <a:br>
              <a:rPr lang="en-US" dirty="0"/>
            </a:br>
            <a:r>
              <a:rPr lang="en-US" dirty="0"/>
              <a:t>cf., 2 Chronicles 36:15-16; Acts 7:51)</a:t>
            </a:r>
          </a:p>
        </p:txBody>
      </p:sp>
    </p:spTree>
    <p:extLst>
      <p:ext uri="{BB962C8B-B14F-4D97-AF65-F5344CB8AC3E}">
        <p14:creationId xmlns:p14="http://schemas.microsoft.com/office/powerpoint/2010/main" val="420520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Where Is Your Brother?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517515"/>
            <a:ext cx="11492753" cy="5340485"/>
          </a:xfrm>
        </p:spPr>
        <p:txBody>
          <a:bodyPr>
            <a:normAutofit/>
          </a:bodyPr>
          <a:lstStyle/>
          <a:p>
            <a:r>
              <a:rPr lang="en-US" sz="4800" b="1" dirty="0"/>
              <a:t>Again, God knows.</a:t>
            </a:r>
          </a:p>
          <a:p>
            <a:r>
              <a:rPr lang="en-US" sz="4800" b="1" dirty="0"/>
              <a:t>Can sin be concealed? </a:t>
            </a:r>
            <a:r>
              <a:rPr lang="en-US" sz="4000" dirty="0"/>
              <a:t>(Numbers 32:23)</a:t>
            </a:r>
            <a:endParaRPr lang="en-US" sz="4800" dirty="0"/>
          </a:p>
          <a:p>
            <a:r>
              <a:rPr lang="en-US" sz="4800" b="1" dirty="0"/>
              <a:t>More than where… how is he? </a:t>
            </a:r>
          </a:p>
          <a:p>
            <a:r>
              <a:rPr lang="en-US" sz="4800" dirty="0"/>
              <a:t>What condition is he in? </a:t>
            </a:r>
          </a:p>
          <a:p>
            <a:r>
              <a:rPr lang="en-US" sz="4800" b="1" dirty="0"/>
              <a:t>How is your relationship with him?</a:t>
            </a:r>
            <a:endParaRPr lang="en-US" sz="4000" b="1" dirty="0"/>
          </a:p>
        </p:txBody>
      </p:sp>
    </p:spTree>
    <p:extLst>
      <p:ext uri="{BB962C8B-B14F-4D97-AF65-F5344CB8AC3E}">
        <p14:creationId xmlns:p14="http://schemas.microsoft.com/office/powerpoint/2010/main" val="259961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a:t>
            </a:r>
            <a:r>
              <a:rPr lang="en-US" dirty="0">
                <a:solidFill>
                  <a:srgbClr val="FFFF00"/>
                </a:solidFill>
              </a:rPr>
              <a:t>Owe</a:t>
            </a:r>
            <a:r>
              <a:rPr lang="en-US" dirty="0"/>
              <a:t> Each Other?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517515"/>
            <a:ext cx="11492753" cy="5340485"/>
          </a:xfrm>
        </p:spPr>
        <p:txBody>
          <a:bodyPr>
            <a:normAutofit/>
          </a:bodyPr>
          <a:lstStyle/>
          <a:p>
            <a:pPr marL="0" indent="0">
              <a:buNone/>
            </a:pPr>
            <a:r>
              <a:rPr lang="en-US" sz="4000" b="1" dirty="0"/>
              <a:t>It begins &amp; ends w/ love (agape) for one another. </a:t>
            </a:r>
            <a:r>
              <a:rPr lang="en-US" dirty="0">
                <a:solidFill>
                  <a:schemeClr val="bg1"/>
                </a:solidFill>
              </a:rPr>
              <a:t>(Romans 13:7-8)</a:t>
            </a:r>
          </a:p>
          <a:p>
            <a:r>
              <a:rPr lang="en-US" sz="4000" b="1" dirty="0"/>
              <a:t>“Owe” </a:t>
            </a:r>
            <a:r>
              <a:rPr lang="en-US" sz="4000" dirty="0"/>
              <a:t>- “under obligation (ought, must, should)”</a:t>
            </a:r>
            <a:r>
              <a:rPr lang="en-US" dirty="0"/>
              <a:t> </a:t>
            </a:r>
            <a:r>
              <a:rPr lang="en-US" sz="1200" dirty="0"/>
              <a:t>(Strong)</a:t>
            </a:r>
          </a:p>
          <a:p>
            <a:r>
              <a:rPr lang="en-US" sz="4000" dirty="0"/>
              <a:t>What is agape love? How is it demonstrated? Invest/sacrifice our time and our lives in/for each other. </a:t>
            </a:r>
            <a:r>
              <a:rPr lang="en-US" dirty="0">
                <a:solidFill>
                  <a:schemeClr val="bg1"/>
                </a:solidFill>
              </a:rPr>
              <a:t>(1 John 3:16-18)</a:t>
            </a:r>
          </a:p>
          <a:p>
            <a:r>
              <a:rPr lang="en-US" b="1" dirty="0"/>
              <a:t>Do so “</a:t>
            </a:r>
            <a:r>
              <a:rPr lang="en-US" b="1" i="1" dirty="0"/>
              <a:t>fervently</a:t>
            </a:r>
            <a:r>
              <a:rPr lang="en-US" b="1" dirty="0"/>
              <a:t>”. </a:t>
            </a:r>
            <a:r>
              <a:rPr lang="en-US" dirty="0">
                <a:solidFill>
                  <a:schemeClr val="bg1"/>
                </a:solidFill>
              </a:rPr>
              <a:t>(1 Peter 1:22)</a:t>
            </a:r>
          </a:p>
        </p:txBody>
      </p:sp>
    </p:spTree>
    <p:extLst>
      <p:ext uri="{BB962C8B-B14F-4D97-AF65-F5344CB8AC3E}">
        <p14:creationId xmlns:p14="http://schemas.microsoft.com/office/powerpoint/2010/main" val="6439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“Am I My Brother’s Keeper?”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517515"/>
            <a:ext cx="11492753" cy="5340485"/>
          </a:xfrm>
        </p:spPr>
        <p:txBody>
          <a:bodyPr>
            <a:normAutofit/>
          </a:bodyPr>
          <a:lstStyle/>
          <a:p>
            <a:pPr marL="0" indent="0">
              <a:buNone/>
            </a:pPr>
            <a:r>
              <a:rPr lang="en-US" sz="4000" b="1" i="1" dirty="0"/>
              <a:t>“Keeper” </a:t>
            </a:r>
            <a:r>
              <a:rPr lang="en-US" sz="4000" dirty="0"/>
              <a:t>- “to </a:t>
            </a:r>
            <a:r>
              <a:rPr lang="en-US" sz="4000" b="1" dirty="0"/>
              <a:t>hedge about</a:t>
            </a:r>
            <a:r>
              <a:rPr lang="en-US" sz="4000" dirty="0"/>
              <a:t>… i.e., </a:t>
            </a:r>
            <a:r>
              <a:rPr lang="en-US" sz="4000" b="1" dirty="0"/>
              <a:t>guard… protect</a:t>
            </a:r>
            <a:r>
              <a:rPr lang="en-US" sz="4000" dirty="0"/>
              <a:t>, </a:t>
            </a:r>
            <a:r>
              <a:rPr lang="en-US" sz="4000" b="1" dirty="0"/>
              <a:t>attend to</a:t>
            </a:r>
            <a:r>
              <a:rPr lang="en-US" sz="4000" dirty="0"/>
              <a:t>” </a:t>
            </a:r>
            <a:r>
              <a:rPr lang="en-US" sz="1800" dirty="0"/>
              <a:t>(Strong)</a:t>
            </a:r>
            <a:endParaRPr lang="en-US" dirty="0"/>
          </a:p>
          <a:p>
            <a:pPr marL="0" indent="0">
              <a:buNone/>
            </a:pPr>
            <a:r>
              <a:rPr lang="en-US" sz="4000" b="1" dirty="0"/>
              <a:t>Is it our duty to guard, protect and attend to our brethren? </a:t>
            </a:r>
          </a:p>
          <a:p>
            <a:r>
              <a:rPr lang="en-US" b="1" dirty="0"/>
              <a:t>Question born out of selfishness. </a:t>
            </a:r>
            <a:r>
              <a:rPr lang="en-US" dirty="0"/>
              <a:t>(Philippians 2:1-4)</a:t>
            </a:r>
          </a:p>
          <a:p>
            <a:pPr marL="0" indent="0">
              <a:buNone/>
            </a:pPr>
            <a:r>
              <a:rPr lang="en-US" sz="4400" b="1" dirty="0"/>
              <a:t>What do we </a:t>
            </a:r>
            <a:r>
              <a:rPr lang="en-US" sz="4400" b="1" dirty="0">
                <a:solidFill>
                  <a:schemeClr val="bg1"/>
                </a:solidFill>
              </a:rPr>
              <a:t>owe</a:t>
            </a:r>
            <a:r>
              <a:rPr lang="en-US" sz="4400" b="1" dirty="0"/>
              <a:t> our brothers and sisters in Christ? </a:t>
            </a:r>
            <a:r>
              <a:rPr lang="en-US" dirty="0"/>
              <a:t>(Illus. Nehemiah 6:14; 2 Samuel 10:11-12)</a:t>
            </a:r>
          </a:p>
        </p:txBody>
      </p:sp>
    </p:spTree>
    <p:extLst>
      <p:ext uri="{BB962C8B-B14F-4D97-AF65-F5344CB8AC3E}">
        <p14:creationId xmlns:p14="http://schemas.microsoft.com/office/powerpoint/2010/main" val="128248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a:xfrm>
            <a:off x="488393" y="103180"/>
            <a:ext cx="11492753" cy="1080938"/>
          </a:xfrm>
        </p:spPr>
        <p:txBody>
          <a:bodyPr>
            <a:normAutofit/>
          </a:bodyPr>
          <a:lstStyle/>
          <a:p>
            <a:r>
              <a:rPr lang="en-US" dirty="0"/>
              <a:t>How Are We Our Brother’s Keeper?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488393" y="1517515"/>
            <a:ext cx="11703607" cy="5340485"/>
          </a:xfrm>
        </p:spPr>
        <p:txBody>
          <a:bodyPr>
            <a:normAutofit/>
          </a:bodyPr>
          <a:lstStyle/>
          <a:p>
            <a:pPr marL="0" indent="0">
              <a:buNone/>
            </a:pPr>
            <a:r>
              <a:rPr lang="en-US" sz="4200" b="1" dirty="0"/>
              <a:t>Begins w/ applying Ephesians 5:15-17</a:t>
            </a:r>
          </a:p>
          <a:p>
            <a:pPr>
              <a:lnSpc>
                <a:spcPct val="100000"/>
              </a:lnSpc>
              <a:spcBef>
                <a:spcPts val="1800"/>
              </a:spcBef>
            </a:pPr>
            <a:r>
              <a:rPr lang="en-US" sz="4200" b="1" dirty="0"/>
              <a:t>Evidence of </a:t>
            </a:r>
            <a:r>
              <a:rPr lang="en-US" sz="4200" b="1" i="1" dirty="0"/>
              <a:t>“devotion”, “honor” </a:t>
            </a:r>
            <a:r>
              <a:rPr lang="en-US" sz="4200" dirty="0"/>
              <a:t>&amp;</a:t>
            </a:r>
            <a:r>
              <a:rPr lang="en-US" sz="4200" b="1" i="1" dirty="0"/>
              <a:t>“preference” of “one another. </a:t>
            </a:r>
            <a:r>
              <a:rPr lang="en-US" sz="3400" dirty="0">
                <a:solidFill>
                  <a:schemeClr val="bg1"/>
                </a:solidFill>
              </a:rPr>
              <a:t>(Romans 12:10)</a:t>
            </a:r>
          </a:p>
          <a:p>
            <a:pPr>
              <a:lnSpc>
                <a:spcPct val="100000"/>
              </a:lnSpc>
              <a:spcBef>
                <a:spcPts val="1800"/>
              </a:spcBef>
            </a:pPr>
            <a:r>
              <a:rPr lang="en-US" sz="4200" dirty="0"/>
              <a:t>Develop “</a:t>
            </a:r>
            <a:r>
              <a:rPr lang="en-US" sz="4200" i="1" dirty="0"/>
              <a:t>the same mind</a:t>
            </a:r>
            <a:r>
              <a:rPr lang="en-US" sz="4200" dirty="0"/>
              <a:t>” (re: what?) with “</a:t>
            </a:r>
            <a:r>
              <a:rPr lang="en-US" sz="4200" b="1" i="1" dirty="0"/>
              <a:t>one another</a:t>
            </a:r>
            <a:r>
              <a:rPr lang="en-US" sz="4200" dirty="0"/>
              <a:t>”. </a:t>
            </a:r>
            <a:r>
              <a:rPr lang="en-US" dirty="0">
                <a:solidFill>
                  <a:schemeClr val="bg1"/>
                </a:solidFill>
              </a:rPr>
              <a:t>(Romans 12:16; 1 Cor. 1:10)</a:t>
            </a:r>
          </a:p>
          <a:p>
            <a:pPr>
              <a:lnSpc>
                <a:spcPct val="100000"/>
              </a:lnSpc>
              <a:spcBef>
                <a:spcPts val="1800"/>
              </a:spcBef>
            </a:pPr>
            <a:r>
              <a:rPr lang="en-US" sz="4200" dirty="0"/>
              <a:t>We then </a:t>
            </a:r>
            <a:r>
              <a:rPr lang="en-US" sz="4200" b="1" dirty="0"/>
              <a:t>“pursue” </a:t>
            </a:r>
            <a:r>
              <a:rPr lang="en-US" sz="4200" dirty="0"/>
              <a:t>that which makes for </a:t>
            </a:r>
            <a:r>
              <a:rPr lang="en-US" sz="4200" b="1" dirty="0"/>
              <a:t>peace</a:t>
            </a:r>
            <a:r>
              <a:rPr lang="en-US" dirty="0">
                <a:solidFill>
                  <a:schemeClr val="bg1"/>
                </a:solidFill>
              </a:rPr>
              <a:t>. (Romans 14:19) </a:t>
            </a:r>
            <a:endParaRPr lang="en-US" dirty="0"/>
          </a:p>
        </p:txBody>
      </p:sp>
    </p:spTree>
    <p:extLst>
      <p:ext uri="{BB962C8B-B14F-4D97-AF65-F5344CB8AC3E}">
        <p14:creationId xmlns:p14="http://schemas.microsoft.com/office/powerpoint/2010/main" val="192188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a:xfrm>
            <a:off x="488393" y="103180"/>
            <a:ext cx="11492753" cy="1080938"/>
          </a:xfrm>
        </p:spPr>
        <p:txBody>
          <a:bodyPr>
            <a:normAutofit/>
          </a:bodyPr>
          <a:lstStyle/>
          <a:p>
            <a:r>
              <a:rPr lang="en-US" dirty="0"/>
              <a:t>How Are We Our Brother’s Keeper?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488393" y="1517515"/>
            <a:ext cx="11542241" cy="5340485"/>
          </a:xfrm>
        </p:spPr>
        <p:txBody>
          <a:bodyPr>
            <a:normAutofit/>
          </a:bodyPr>
          <a:lstStyle/>
          <a:p>
            <a:pPr>
              <a:lnSpc>
                <a:spcPct val="100000"/>
              </a:lnSpc>
              <a:spcBef>
                <a:spcPts val="1200"/>
              </a:spcBef>
            </a:pPr>
            <a:r>
              <a:rPr lang="en-US" sz="4400" b="1" i="1" dirty="0"/>
              <a:t>“Greet one another.” </a:t>
            </a:r>
            <a:r>
              <a:rPr lang="en-US" dirty="0">
                <a:solidFill>
                  <a:schemeClr val="bg1"/>
                </a:solidFill>
              </a:rPr>
              <a:t>(1 Peter 5:14)</a:t>
            </a:r>
          </a:p>
          <a:p>
            <a:pPr>
              <a:lnSpc>
                <a:spcPct val="100000"/>
              </a:lnSpc>
              <a:spcBef>
                <a:spcPts val="1200"/>
              </a:spcBef>
            </a:pPr>
            <a:r>
              <a:rPr lang="en-US" sz="4400" b="1" i="1" dirty="0"/>
              <a:t>“Be hospitable to one another… </a:t>
            </a:r>
            <a:br>
              <a:rPr lang="en-US" sz="4400" b="1" i="1" dirty="0"/>
            </a:br>
            <a:r>
              <a:rPr lang="en-US" sz="4400" b="1" i="1" dirty="0"/>
              <a:t>serve one another…” </a:t>
            </a:r>
            <a:r>
              <a:rPr lang="en-US" dirty="0">
                <a:solidFill>
                  <a:schemeClr val="bg1"/>
                </a:solidFill>
              </a:rPr>
              <a:t>(1 Peter 4:8-10; </a:t>
            </a:r>
            <a:br>
              <a:rPr lang="en-US" dirty="0">
                <a:solidFill>
                  <a:schemeClr val="bg1"/>
                </a:solidFill>
              </a:rPr>
            </a:br>
            <a:r>
              <a:rPr lang="en-US" dirty="0">
                <a:solidFill>
                  <a:schemeClr val="bg1"/>
                </a:solidFill>
              </a:rPr>
              <a:t>Romans 12:13, “</a:t>
            </a:r>
            <a:r>
              <a:rPr lang="en-US" b="1" dirty="0">
                <a:solidFill>
                  <a:schemeClr val="bg1"/>
                </a:solidFill>
              </a:rPr>
              <a:t>pursuing</a:t>
            </a:r>
            <a:r>
              <a:rPr lang="en-US" dirty="0">
                <a:solidFill>
                  <a:schemeClr val="bg1"/>
                </a:solidFill>
              </a:rPr>
              <a:t>”; Galatians 5:13)</a:t>
            </a:r>
            <a:r>
              <a:rPr lang="en-US" sz="4400" b="1" dirty="0"/>
              <a:t> </a:t>
            </a:r>
          </a:p>
          <a:p>
            <a:pPr>
              <a:lnSpc>
                <a:spcPct val="100000"/>
              </a:lnSpc>
              <a:spcBef>
                <a:spcPts val="1200"/>
              </a:spcBef>
            </a:pPr>
            <a:r>
              <a:rPr lang="en-US" sz="4400" b="1" dirty="0"/>
              <a:t>“Have f</a:t>
            </a:r>
            <a:r>
              <a:rPr lang="en-US" sz="4400" b="1" i="1" dirty="0"/>
              <a:t>ellowship with one another</a:t>
            </a:r>
            <a:r>
              <a:rPr lang="en-US" sz="4400" b="1" dirty="0"/>
              <a:t>”. </a:t>
            </a:r>
            <a:br>
              <a:rPr lang="en-US" sz="4400" b="1" dirty="0"/>
            </a:br>
            <a:r>
              <a:rPr lang="en-US" dirty="0">
                <a:solidFill>
                  <a:schemeClr val="bg1"/>
                </a:solidFill>
              </a:rPr>
              <a:t>(1 John 1:7) </a:t>
            </a:r>
            <a:r>
              <a:rPr lang="en-US" b="1" dirty="0"/>
              <a:t>(i.e., </a:t>
            </a:r>
            <a:r>
              <a:rPr lang="en-US" dirty="0"/>
              <a:t>Partnership, sharing, joint participation) </a:t>
            </a:r>
            <a:r>
              <a:rPr lang="en-US" dirty="0">
                <a:solidFill>
                  <a:schemeClr val="bg1"/>
                </a:solidFill>
              </a:rPr>
              <a:t>(Gal. 6:6-10; Romans 12:13)</a:t>
            </a:r>
          </a:p>
        </p:txBody>
      </p:sp>
    </p:spTree>
    <p:extLst>
      <p:ext uri="{BB962C8B-B14F-4D97-AF65-F5344CB8AC3E}">
        <p14:creationId xmlns:p14="http://schemas.microsoft.com/office/powerpoint/2010/main" val="256823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a:xfrm>
            <a:off x="488393" y="103180"/>
            <a:ext cx="11492753" cy="1080938"/>
          </a:xfrm>
        </p:spPr>
        <p:txBody>
          <a:bodyPr>
            <a:normAutofit/>
          </a:bodyPr>
          <a:lstStyle/>
          <a:p>
            <a:r>
              <a:rPr lang="en-US" dirty="0"/>
              <a:t>How Are We Our Brother’s Keeper?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517515"/>
            <a:ext cx="11654119" cy="5340485"/>
          </a:xfrm>
        </p:spPr>
        <p:txBody>
          <a:bodyPr>
            <a:normAutofit/>
          </a:bodyPr>
          <a:lstStyle/>
          <a:p>
            <a:pPr>
              <a:lnSpc>
                <a:spcPct val="100000"/>
              </a:lnSpc>
              <a:spcBef>
                <a:spcPts val="1200"/>
              </a:spcBef>
            </a:pPr>
            <a:r>
              <a:rPr lang="en-US" sz="4400" b="1" dirty="0"/>
              <a:t>Don’t complain against one another but live in peace. </a:t>
            </a:r>
            <a:r>
              <a:rPr lang="en-US" sz="3800" dirty="0">
                <a:solidFill>
                  <a:schemeClr val="bg1"/>
                </a:solidFill>
              </a:rPr>
              <a:t>(James 5:9; 1 Thess. 5:13)</a:t>
            </a:r>
          </a:p>
          <a:p>
            <a:pPr>
              <a:lnSpc>
                <a:spcPct val="100000"/>
              </a:lnSpc>
              <a:spcBef>
                <a:spcPts val="1200"/>
              </a:spcBef>
            </a:pPr>
            <a:r>
              <a:rPr lang="en-US" sz="4400" b="1" dirty="0"/>
              <a:t>Bearing with and forgiving one another</a:t>
            </a:r>
            <a:r>
              <a:rPr lang="en-US" sz="4400" dirty="0"/>
              <a:t>.</a:t>
            </a:r>
            <a:r>
              <a:rPr lang="en-US" sz="4400" dirty="0">
                <a:solidFill>
                  <a:schemeClr val="bg1"/>
                </a:solidFill>
              </a:rPr>
              <a:t> </a:t>
            </a:r>
            <a:r>
              <a:rPr lang="en-US" sz="3800" dirty="0">
                <a:solidFill>
                  <a:schemeClr val="bg1"/>
                </a:solidFill>
              </a:rPr>
              <a:t>(Colossians 3:12-14)</a:t>
            </a:r>
          </a:p>
          <a:p>
            <a:pPr>
              <a:lnSpc>
                <a:spcPct val="100000"/>
              </a:lnSpc>
              <a:spcBef>
                <a:spcPts val="1200"/>
              </a:spcBef>
            </a:pPr>
            <a:r>
              <a:rPr lang="en-US" sz="4400" b="1" dirty="0"/>
              <a:t>Encourage &amp; stimulate/provoke one another. </a:t>
            </a:r>
            <a:r>
              <a:rPr lang="en-US" sz="3800" dirty="0">
                <a:solidFill>
                  <a:schemeClr val="bg1"/>
                </a:solidFill>
              </a:rPr>
              <a:t>(Hebrews 3:13; 10:24-25; Romans 15:14)</a:t>
            </a:r>
          </a:p>
        </p:txBody>
      </p:sp>
    </p:spTree>
    <p:extLst>
      <p:ext uri="{BB962C8B-B14F-4D97-AF65-F5344CB8AC3E}">
        <p14:creationId xmlns:p14="http://schemas.microsoft.com/office/powerpoint/2010/main" val="406830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a:xfrm>
            <a:off x="488393" y="103180"/>
            <a:ext cx="11492753" cy="1080938"/>
          </a:xfrm>
        </p:spPr>
        <p:txBody>
          <a:bodyPr>
            <a:normAutofit/>
          </a:bodyPr>
          <a:lstStyle/>
          <a:p>
            <a:r>
              <a:rPr lang="en-US" dirty="0"/>
              <a:t>How Are We Our Brother’s Keeper?</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537881" y="1517515"/>
            <a:ext cx="11654119" cy="5340485"/>
          </a:xfrm>
        </p:spPr>
        <p:txBody>
          <a:bodyPr>
            <a:normAutofit lnSpcReduction="10000"/>
          </a:bodyPr>
          <a:lstStyle/>
          <a:p>
            <a:pPr>
              <a:lnSpc>
                <a:spcPct val="100000"/>
              </a:lnSpc>
              <a:spcBef>
                <a:spcPts val="1200"/>
              </a:spcBef>
            </a:pPr>
            <a:r>
              <a:rPr lang="en-US" sz="4400" b="1" dirty="0"/>
              <a:t>We owe our lives to one another as we consider what Jesus did for us.</a:t>
            </a:r>
            <a:br>
              <a:rPr lang="en-US" sz="4400" b="1" dirty="0"/>
            </a:br>
            <a:r>
              <a:rPr lang="en-US" sz="4000" dirty="0">
                <a:solidFill>
                  <a:schemeClr val="bg1"/>
                </a:solidFill>
              </a:rPr>
              <a:t>(1 Corinthians 12:25; 1 Thessalonians 2:8; </a:t>
            </a:r>
            <a:br>
              <a:rPr lang="en-US" sz="4000" dirty="0">
                <a:solidFill>
                  <a:schemeClr val="bg1"/>
                </a:solidFill>
              </a:rPr>
            </a:br>
            <a:r>
              <a:rPr lang="en-US" sz="4000" dirty="0">
                <a:solidFill>
                  <a:schemeClr val="bg1"/>
                </a:solidFill>
              </a:rPr>
              <a:t>2 Corinthians 12:15)</a:t>
            </a:r>
          </a:p>
          <a:p>
            <a:pPr>
              <a:lnSpc>
                <a:spcPct val="100000"/>
              </a:lnSpc>
              <a:spcBef>
                <a:spcPts val="1200"/>
              </a:spcBef>
            </a:pPr>
            <a:r>
              <a:rPr lang="en-US" sz="4400" dirty="0"/>
              <a:t>All because of our obedience to the gospel </a:t>
            </a:r>
            <a:br>
              <a:rPr lang="en-US" sz="4000" dirty="0">
                <a:solidFill>
                  <a:schemeClr val="bg1"/>
                </a:solidFill>
              </a:rPr>
            </a:br>
            <a:r>
              <a:rPr lang="en-US" sz="4000" dirty="0">
                <a:solidFill>
                  <a:schemeClr val="bg1"/>
                </a:solidFill>
              </a:rPr>
              <a:t>(1 Peter 1:21-25)… </a:t>
            </a:r>
          </a:p>
          <a:p>
            <a:pPr>
              <a:lnSpc>
                <a:spcPct val="100000"/>
              </a:lnSpc>
              <a:spcBef>
                <a:spcPts val="1200"/>
              </a:spcBef>
            </a:pPr>
            <a:r>
              <a:rPr lang="en-US" sz="4000" dirty="0"/>
              <a:t>Have you been obedient to the enduring </a:t>
            </a:r>
            <a:r>
              <a:rPr lang="en-US" sz="4000" b="1" i="1" dirty="0"/>
              <a:t>“word of God”</a:t>
            </a:r>
            <a:r>
              <a:rPr lang="en-US" sz="4000" dirty="0"/>
              <a:t> which we still preach today?</a:t>
            </a:r>
            <a:endParaRPr lang="en-US" sz="3800" dirty="0"/>
          </a:p>
        </p:txBody>
      </p:sp>
    </p:spTree>
    <p:extLst>
      <p:ext uri="{BB962C8B-B14F-4D97-AF65-F5344CB8AC3E}">
        <p14:creationId xmlns:p14="http://schemas.microsoft.com/office/powerpoint/2010/main" val="183114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7421116_win32_fixed.potx" id="{FA6E73D7-AB4D-470A-BC20-4A5DAA7F1483}" vid="{121C5919-B768-4EE0-B81A-4F293224EA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Reflection on learning </Template>
  <TotalTime>2511</TotalTime>
  <Words>1242</Words>
  <Application>Microsoft Office PowerPoint</Application>
  <PresentationFormat>Widescreen</PresentationFormat>
  <Paragraphs>117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“Where Is Your Brother?”</vt:lpstr>
      <vt:lpstr>Context</vt:lpstr>
      <vt:lpstr>Where Is Your Brother?</vt:lpstr>
      <vt:lpstr>What Do We Owe Each Other?</vt:lpstr>
      <vt:lpstr>“Am I My Brother’s Keeper?”</vt:lpstr>
      <vt:lpstr>How Are We Our Brother’s Keeper?</vt:lpstr>
      <vt:lpstr>How Are We Our Brother’s Keeper?</vt:lpstr>
      <vt:lpstr>How Are We Our Brother’s Keeper?</vt:lpstr>
      <vt:lpstr>How Are We Our Brother’s Keeper?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Your Brother?</dc:title>
  <dc:creator>Chris Simmons</dc:creator>
  <cp:lastModifiedBy>Chris Simmons</cp:lastModifiedBy>
  <cp:revision>7</cp:revision>
  <cp:lastPrinted>2024-02-04T14:23:50Z</cp:lastPrinted>
  <dcterms:created xsi:type="dcterms:W3CDTF">2024-02-02T21:23:37Z</dcterms:created>
  <dcterms:modified xsi:type="dcterms:W3CDTF">2024-02-04T15:14:46Z</dcterms:modified>
</cp:coreProperties>
</file>