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21"/>
  </p:notesMasterIdLst>
  <p:sldIdLst>
    <p:sldId id="256" r:id="rId2"/>
    <p:sldId id="437" r:id="rId3"/>
    <p:sldId id="444" r:id="rId4"/>
    <p:sldId id="446" r:id="rId5"/>
    <p:sldId id="484" r:id="rId6"/>
    <p:sldId id="503" r:id="rId7"/>
    <p:sldId id="475" r:id="rId8"/>
    <p:sldId id="477" r:id="rId9"/>
    <p:sldId id="496" r:id="rId10"/>
    <p:sldId id="489" r:id="rId11"/>
    <p:sldId id="490" r:id="rId12"/>
    <p:sldId id="478" r:id="rId13"/>
    <p:sldId id="522" r:id="rId14"/>
    <p:sldId id="505" r:id="rId15"/>
    <p:sldId id="524" r:id="rId16"/>
    <p:sldId id="523" r:id="rId17"/>
    <p:sldId id="506" r:id="rId18"/>
    <p:sldId id="476" r:id="rId19"/>
    <p:sldId id="52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0295" autoAdjust="0"/>
  </p:normalViewPr>
  <p:slideViewPr>
    <p:cSldViewPr snapToGrid="0">
      <p:cViewPr varScale="1">
        <p:scale>
          <a:sx n="54" d="100"/>
          <a:sy n="54" d="100"/>
        </p:scale>
        <p:origin x="12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1FB95-9AED-4D25-B3B1-1AEC0198D405}" type="datetimeFigureOut">
              <a:rPr lang="en-US" smtClean="0"/>
              <a:t>3/24/2024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7F79C4-16F4-47AE-822E-1A4A34A5A1EB}" type="slidenum">
              <a:rPr lang="en-US" smtClean="0"/>
              <a:t>‹#›</a:t>
            </a:fld>
            <a:endParaRPr lang="en-US"/>
          </a:p>
        </p:txBody>
      </p:sp>
    </p:spTree>
    <p:extLst>
      <p:ext uri="{BB962C8B-B14F-4D97-AF65-F5344CB8AC3E}">
        <p14:creationId xmlns:p14="http://schemas.microsoft.com/office/powerpoint/2010/main" val="4064592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7F79C4-16F4-47AE-822E-1A4A34A5A1EB}" type="slidenum">
              <a:rPr lang="en-US" smtClean="0"/>
              <a:t>1</a:t>
            </a:fld>
            <a:endParaRPr lang="en-US"/>
          </a:p>
        </p:txBody>
      </p:sp>
    </p:spTree>
    <p:extLst>
      <p:ext uri="{BB962C8B-B14F-4D97-AF65-F5344CB8AC3E}">
        <p14:creationId xmlns:p14="http://schemas.microsoft.com/office/powerpoint/2010/main" val="30735463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871116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1873E528-E212-211C-8AF9-034762BF2C41}"/>
              </a:ext>
            </a:extLst>
          </p:cNvPr>
          <p:cNvSpPr>
            <a:spLocks noGrp="1"/>
          </p:cNvSpPr>
          <p:nvPr>
            <p:ph type="body" idx="1"/>
          </p:nvPr>
        </p:nvSpPr>
        <p:spPr/>
        <p:txBody>
          <a:bodyPr/>
          <a:lstStyle/>
          <a:p>
            <a:pPr marL="205795" lvl="1">
              <a:lnSpc>
                <a:spcPct val="100000"/>
              </a:lnSpc>
              <a:spcBef>
                <a:spcPts val="600"/>
              </a:spcBef>
              <a:spcAft>
                <a:spcPts val="600"/>
              </a:spcAft>
            </a:pPr>
            <a:r>
              <a:rPr lang="en-US" sz="1200" dirty="0"/>
              <a:t>What’s the sequence for scriptural divorce?</a:t>
            </a:r>
          </a:p>
          <a:p>
            <a:pPr marL="720145" lvl="1" indent="-514350">
              <a:lnSpc>
                <a:spcPct val="100000"/>
              </a:lnSpc>
              <a:spcBef>
                <a:spcPts val="600"/>
              </a:spcBef>
              <a:spcAft>
                <a:spcPts val="600"/>
              </a:spcAft>
              <a:buClr>
                <a:schemeClr val="bg1"/>
              </a:buClr>
              <a:buFont typeface="+mj-lt"/>
              <a:buAutoNum type="arabicPeriod"/>
            </a:pPr>
            <a:r>
              <a:rPr lang="en-US" sz="1200" dirty="0"/>
              <a:t>Marriage-fornication-divorce</a:t>
            </a:r>
          </a:p>
          <a:p>
            <a:pPr marL="720145" lvl="1" indent="-514350">
              <a:lnSpc>
                <a:spcPct val="100000"/>
              </a:lnSpc>
              <a:spcBef>
                <a:spcPts val="600"/>
              </a:spcBef>
              <a:spcAft>
                <a:spcPts val="600"/>
              </a:spcAft>
              <a:buClr>
                <a:schemeClr val="bg1"/>
              </a:buClr>
              <a:buFont typeface="+mj-lt"/>
              <a:buAutoNum type="arabicPeriod"/>
            </a:pPr>
            <a:r>
              <a:rPr lang="en-US" sz="1200" dirty="0"/>
              <a:t>Marriage-divorce-fornication</a:t>
            </a:r>
          </a:p>
          <a:p>
            <a:endParaRPr lang="en-US" dirty="0"/>
          </a:p>
        </p:txBody>
      </p:sp>
    </p:spTree>
    <p:extLst>
      <p:ext uri="{BB962C8B-B14F-4D97-AF65-F5344CB8AC3E}">
        <p14:creationId xmlns:p14="http://schemas.microsoft.com/office/powerpoint/2010/main" val="42640592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76532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6AA432-F8F8-65E1-51AD-5FF201B8AD1F}"/>
            </a:ext>
          </a:extLst>
        </p:cNvPr>
        <p:cNvGrpSpPr/>
        <p:nvPr/>
      </p:nvGrpSpPr>
      <p:grpSpPr>
        <a:xfrm>
          <a:off x="0" y="0"/>
          <a:ext cx="0" cy="0"/>
          <a:chOff x="0" y="0"/>
          <a:chExt cx="0" cy="0"/>
        </a:xfrm>
      </p:grpSpPr>
    </p:spTree>
    <p:extLst>
      <p:ext uri="{BB962C8B-B14F-4D97-AF65-F5344CB8AC3E}">
        <p14:creationId xmlns:p14="http://schemas.microsoft.com/office/powerpoint/2010/main" val="2015331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21013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8059A4-7185-1C89-2DFB-0D23EB70E819}"/>
            </a:ext>
          </a:extLst>
        </p:cNvPr>
        <p:cNvGrpSpPr/>
        <p:nvPr/>
      </p:nvGrpSpPr>
      <p:grpSpPr>
        <a:xfrm>
          <a:off x="0" y="0"/>
          <a:ext cx="0" cy="0"/>
          <a:chOff x="0" y="0"/>
          <a:chExt cx="0" cy="0"/>
        </a:xfrm>
      </p:grpSpPr>
    </p:spTree>
    <p:extLst>
      <p:ext uri="{BB962C8B-B14F-4D97-AF65-F5344CB8AC3E}">
        <p14:creationId xmlns:p14="http://schemas.microsoft.com/office/powerpoint/2010/main" val="42738826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741F3D-9EE0-BADA-9D01-7B36C6CFE62E}"/>
            </a:ext>
          </a:extLst>
        </p:cNvPr>
        <p:cNvGrpSpPr/>
        <p:nvPr/>
      </p:nvGrpSpPr>
      <p:grpSpPr>
        <a:xfrm>
          <a:off x="0" y="0"/>
          <a:ext cx="0" cy="0"/>
          <a:chOff x="0" y="0"/>
          <a:chExt cx="0" cy="0"/>
        </a:xfrm>
      </p:grpSpPr>
    </p:spTree>
    <p:extLst>
      <p:ext uri="{BB962C8B-B14F-4D97-AF65-F5344CB8AC3E}">
        <p14:creationId xmlns:p14="http://schemas.microsoft.com/office/powerpoint/2010/main" val="22999257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82097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E2FB8BE7-93A2-BE36-D4F4-12B8A37DF32E}"/>
              </a:ext>
            </a:extLst>
          </p:cNvPr>
          <p:cNvSpPr>
            <a:spLocks noGrp="1"/>
          </p:cNvSpPr>
          <p:nvPr>
            <p:ph type="body" idx="1"/>
          </p:nvPr>
        </p:nvSpPr>
        <p:spPr/>
        <p:txBody>
          <a:bodyPr/>
          <a:lstStyle/>
          <a:p>
            <a:pPr>
              <a:lnSpc>
                <a:spcPct val="100000"/>
              </a:lnSpc>
              <a:spcBef>
                <a:spcPts val="600"/>
              </a:spcBef>
            </a:pPr>
            <a:r>
              <a:rPr lang="en-US" sz="1200" dirty="0"/>
              <a:t>What % of divorces include:</a:t>
            </a:r>
          </a:p>
          <a:p>
            <a:pPr marL="514350" indent="-514350">
              <a:lnSpc>
                <a:spcPct val="100000"/>
              </a:lnSpc>
              <a:spcBef>
                <a:spcPts val="600"/>
              </a:spcBef>
              <a:buClr>
                <a:schemeClr val="bg1"/>
              </a:buClr>
              <a:buFont typeface="+mj-lt"/>
              <a:buAutoNum type="arabicPeriod"/>
            </a:pPr>
            <a:r>
              <a:rPr lang="en-US" sz="1200" dirty="0"/>
              <a:t>Uncontrolled anger</a:t>
            </a:r>
          </a:p>
          <a:p>
            <a:pPr marL="514350" indent="-514350">
              <a:lnSpc>
                <a:spcPct val="100000"/>
              </a:lnSpc>
              <a:spcBef>
                <a:spcPts val="600"/>
              </a:spcBef>
              <a:buClr>
                <a:schemeClr val="bg1"/>
              </a:buClr>
              <a:buFont typeface="+mj-lt"/>
              <a:buAutoNum type="arabicPeriod"/>
            </a:pPr>
            <a:r>
              <a:rPr lang="en-US" sz="1200" dirty="0"/>
              <a:t>Wandering eyes of lust</a:t>
            </a:r>
          </a:p>
          <a:p>
            <a:pPr marL="514350" indent="-514350">
              <a:lnSpc>
                <a:spcPct val="100000"/>
              </a:lnSpc>
              <a:spcBef>
                <a:spcPts val="600"/>
              </a:spcBef>
              <a:buClr>
                <a:schemeClr val="bg1"/>
              </a:buClr>
              <a:buFont typeface="+mj-lt"/>
              <a:buAutoNum type="arabicPeriod"/>
            </a:pPr>
            <a:r>
              <a:rPr lang="en-US" sz="1200" dirty="0"/>
              <a:t>Failure to honor our word, promises and commitments?</a:t>
            </a:r>
          </a:p>
          <a:p>
            <a:pPr marL="514350" indent="-514350">
              <a:lnSpc>
                <a:spcPct val="100000"/>
              </a:lnSpc>
              <a:spcBef>
                <a:spcPts val="600"/>
              </a:spcBef>
              <a:buClr>
                <a:schemeClr val="bg1"/>
              </a:buClr>
              <a:buFont typeface="+mj-lt"/>
              <a:buAutoNum type="arabicPeriod"/>
            </a:pPr>
            <a:r>
              <a:rPr lang="en-US" sz="1200" dirty="0"/>
              <a:t>Cruel revenge</a:t>
            </a:r>
          </a:p>
          <a:p>
            <a:pPr marL="514350" indent="-514350">
              <a:lnSpc>
                <a:spcPct val="100000"/>
              </a:lnSpc>
              <a:spcBef>
                <a:spcPts val="600"/>
              </a:spcBef>
              <a:buClr>
                <a:schemeClr val="bg1"/>
              </a:buClr>
              <a:buFont typeface="+mj-lt"/>
              <a:buAutoNum type="arabicPeriod"/>
            </a:pPr>
            <a:r>
              <a:rPr lang="en-US" sz="1200" dirty="0"/>
              <a:t>Lack of love</a:t>
            </a:r>
          </a:p>
          <a:p>
            <a:endParaRPr lang="en-US" dirty="0"/>
          </a:p>
        </p:txBody>
      </p:sp>
    </p:spTree>
    <p:extLst>
      <p:ext uri="{BB962C8B-B14F-4D97-AF65-F5344CB8AC3E}">
        <p14:creationId xmlns:p14="http://schemas.microsoft.com/office/powerpoint/2010/main" val="37925066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044F561-659A-43AD-8994-A82F9818DB9E}"/>
              </a:ext>
            </a:extLst>
          </p:cNvPr>
          <p:cNvSpPr>
            <a:spLocks noGrp="1"/>
          </p:cNvSpPr>
          <p:nvPr>
            <p:ph type="body" idx="1"/>
          </p:nvPr>
        </p:nvSpPr>
        <p:spPr/>
        <p:txBody>
          <a:bodyPr/>
          <a:lstStyle/>
          <a:p>
            <a:r>
              <a:rPr lang="en-US" b="1" dirty="0"/>
              <a:t>A recent poll showed that an all-time record low number of Americans are married. In 1960, 72% of all adults (18 and older) were married. Today, that percentage is just 51%. Soon, more adults will unmarried than married. Perhaps even more disturbing is that the same survey revealed that of those born in the United States after 1980, 44% believes the institution of marriage is “obsolete” or “outmoded.” Americans are dishonoring marriage by neglecting it all together. The number of unmarried couples living together has soared 12 fold from 430,000 in 1960 to 5.4 million in 2005. This worldly philosophy has resulted in more and more children being born outside of marriage. The same survey showed that births to unmarried mothers in 1960 were at 5%, while in 2008 that number had risen to an astonishing 41%.</a:t>
            </a:r>
          </a:p>
          <a:p>
            <a:endParaRPr lang="en-US" b="1" dirty="0"/>
          </a:p>
          <a:p>
            <a:r>
              <a:rPr lang="en-US" b="1" dirty="0"/>
              <a:t>They say, “we have a better chance of staying together if we try it out first.” Facts say otherwise. Statistics show that 45% who begin cohabitating never marry before going their separate ways while 10% never marry while continuing to stay together. Of those who do get married after living together, they are actually 50% more likely to divorce than those who didn’t. Simply put, the wisdom of the world is </a:t>
            </a:r>
            <a:r>
              <a:rPr lang="en-US" b="1" u="sng" dirty="0"/>
              <a:t>a deceptive lie</a:t>
            </a:r>
            <a:r>
              <a:rPr lang="en-US" b="1" dirty="0"/>
              <a:t> that Satan is increasingly effective in getting people to buy into. Solomon wrote in Proverbs 14:12, </a:t>
            </a:r>
            <a:r>
              <a:rPr lang="en-US" b="1" i="1" dirty="0"/>
              <a:t>“There is a way that seems right to a man, but in the end it leads to death.”</a:t>
            </a:r>
            <a:r>
              <a:rPr lang="en-US" b="1" dirty="0"/>
              <a:t> We need to learn to trust that God, as our Creator, knows what is best for man for a happy and blessed life (Proverbs 29:18; Deuteronomy 6:24).</a:t>
            </a:r>
            <a:endParaRPr lang="en-US" dirty="0"/>
          </a:p>
        </p:txBody>
      </p:sp>
    </p:spTree>
    <p:extLst>
      <p:ext uri="{BB962C8B-B14F-4D97-AF65-F5344CB8AC3E}">
        <p14:creationId xmlns:p14="http://schemas.microsoft.com/office/powerpoint/2010/main" val="4064189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First used in vs. 18, nine times expressed in this chapter – fourteen in Matthew 5 &amp; 6.</a:t>
            </a:r>
          </a:p>
          <a:p>
            <a:r>
              <a:rPr lang="en-US" sz="1200" dirty="0"/>
              <a:t>Jesus on </a:t>
            </a:r>
            <a:r>
              <a:rPr lang="en-US" sz="1200" i="1" dirty="0"/>
              <a:t>“righteousness”</a:t>
            </a:r>
            <a:r>
              <a:rPr lang="en-US" sz="1200" dirty="0"/>
              <a:t> – we must…</a:t>
            </a:r>
            <a:endParaRPr lang="en-US" sz="1100" dirty="0"/>
          </a:p>
          <a:p>
            <a:pPr marL="234950">
              <a:lnSpc>
                <a:spcPct val="100000"/>
              </a:lnSpc>
              <a:spcBef>
                <a:spcPts val="600"/>
              </a:spcBef>
              <a:spcAft>
                <a:spcPts val="600"/>
              </a:spcAft>
              <a:buFont typeface="Arial" panose="020B0604020202020204" pitchFamily="34" charset="0"/>
              <a:buChar char="•"/>
            </a:pPr>
            <a:r>
              <a:rPr lang="en-US" sz="1400" dirty="0"/>
              <a:t>Hunger for it</a:t>
            </a:r>
            <a:r>
              <a:rPr lang="en-US" sz="1200" dirty="0"/>
              <a:t>. </a:t>
            </a:r>
            <a:r>
              <a:rPr lang="en-US" sz="1200" b="0" dirty="0"/>
              <a:t>(Matthew 5:6)</a:t>
            </a:r>
          </a:p>
          <a:p>
            <a:pPr marL="234950">
              <a:lnSpc>
                <a:spcPct val="100000"/>
              </a:lnSpc>
              <a:spcBef>
                <a:spcPts val="600"/>
              </a:spcBef>
              <a:spcAft>
                <a:spcPts val="600"/>
              </a:spcAft>
              <a:buFont typeface="Arial" panose="020B0604020202020204" pitchFamily="34" charset="0"/>
              <a:buChar char="•"/>
            </a:pPr>
            <a:r>
              <a:rPr lang="en-US" sz="1400" dirty="0"/>
              <a:t>Be willing to suffer for it</a:t>
            </a:r>
            <a:r>
              <a:rPr lang="en-US" sz="1200" dirty="0"/>
              <a:t>. </a:t>
            </a:r>
            <a:r>
              <a:rPr lang="en-US" sz="1200" b="0" dirty="0"/>
              <a:t>(Matthew 5:10)</a:t>
            </a:r>
          </a:p>
          <a:p>
            <a:pPr marL="234950">
              <a:lnSpc>
                <a:spcPct val="100000"/>
              </a:lnSpc>
              <a:spcBef>
                <a:spcPts val="600"/>
              </a:spcBef>
              <a:spcAft>
                <a:spcPts val="600"/>
              </a:spcAft>
              <a:buFont typeface="Arial" panose="020B0604020202020204" pitchFamily="34" charset="0"/>
              <a:buChar char="•"/>
            </a:pPr>
            <a:r>
              <a:rPr lang="en-US" sz="1400" dirty="0"/>
              <a:t>Practice it for the right reason</a:t>
            </a:r>
            <a:r>
              <a:rPr lang="en-US" sz="1200" dirty="0"/>
              <a:t>. </a:t>
            </a:r>
            <a:r>
              <a:rPr lang="en-US" sz="1200" b="0" dirty="0"/>
              <a:t>(Matthew 6:1)</a:t>
            </a:r>
          </a:p>
          <a:p>
            <a:pPr marL="234950">
              <a:lnSpc>
                <a:spcPct val="100000"/>
              </a:lnSpc>
              <a:spcBef>
                <a:spcPts val="600"/>
              </a:spcBef>
              <a:spcAft>
                <a:spcPts val="600"/>
              </a:spcAft>
              <a:buFont typeface="Arial" panose="020B0604020202020204" pitchFamily="34" charset="0"/>
              <a:buChar char="•"/>
            </a:pPr>
            <a:r>
              <a:rPr lang="en-US" sz="1400" dirty="0"/>
              <a:t>Seek it above all else</a:t>
            </a:r>
            <a:r>
              <a:rPr lang="en-US" sz="1200" dirty="0"/>
              <a:t>. </a:t>
            </a:r>
            <a:r>
              <a:rPr lang="en-US" sz="1200" b="0" dirty="0"/>
              <a:t>(Matthew 6:33)</a:t>
            </a:r>
          </a:p>
          <a:p>
            <a:pPr marL="234950">
              <a:lnSpc>
                <a:spcPct val="100000"/>
              </a:lnSpc>
              <a:spcBef>
                <a:spcPts val="600"/>
              </a:spcBef>
              <a:spcAft>
                <a:spcPts val="600"/>
              </a:spcAft>
              <a:buFont typeface="Arial" panose="020B0604020202020204" pitchFamily="34" charset="0"/>
              <a:buNone/>
            </a:pPr>
            <a:endParaRPr lang="en-US" sz="1200" b="0" dirty="0"/>
          </a:p>
          <a:p>
            <a:pPr marL="514350" indent="-514350">
              <a:lnSpc>
                <a:spcPct val="120000"/>
              </a:lnSpc>
              <a:spcBef>
                <a:spcPts val="600"/>
              </a:spcBef>
              <a:spcAft>
                <a:spcPts val="600"/>
              </a:spcAft>
              <a:buFont typeface="+mj-lt"/>
              <a:buAutoNum type="arabicPeriod"/>
            </a:pPr>
            <a:r>
              <a:rPr lang="en-US" sz="1600" b="1" dirty="0"/>
              <a:t>Right standard of behavior to please God</a:t>
            </a:r>
            <a:r>
              <a:rPr lang="en-US" sz="1600" dirty="0"/>
              <a:t> – </a:t>
            </a:r>
            <a:r>
              <a:rPr lang="en-US" sz="1200" b="0" dirty="0"/>
              <a:t>(Proverbs 8:20; Matthew 5:20; Acts 24:25; </a:t>
            </a:r>
            <a:br>
              <a:rPr lang="en-US" sz="1200" b="0" dirty="0"/>
            </a:br>
            <a:r>
              <a:rPr lang="en-US" sz="1200" b="0" dirty="0"/>
              <a:t>1 Timothy 6:11; 2 Timothy 2:22; 3:16; 1 John 3:7)</a:t>
            </a:r>
          </a:p>
          <a:p>
            <a:pPr marL="514350" indent="-514350">
              <a:lnSpc>
                <a:spcPct val="120000"/>
              </a:lnSpc>
              <a:spcBef>
                <a:spcPts val="600"/>
              </a:spcBef>
              <a:spcAft>
                <a:spcPts val="600"/>
              </a:spcAft>
              <a:buFont typeface="+mj-lt"/>
              <a:buAutoNum type="arabicPeriod"/>
            </a:pPr>
            <a:r>
              <a:rPr lang="en-US" sz="1600" b="1" dirty="0"/>
              <a:t>Right standing before God</a:t>
            </a:r>
            <a:r>
              <a:rPr lang="en-US" sz="1600" dirty="0"/>
              <a:t> – legally, to be declared right.</a:t>
            </a:r>
            <a:r>
              <a:rPr lang="en-US" sz="1800" dirty="0"/>
              <a:t> </a:t>
            </a:r>
            <a:r>
              <a:rPr lang="en-US" sz="1200" b="0" dirty="0"/>
              <a:t>(Romans 3:21-26; 10:10; </a:t>
            </a:r>
            <a:br>
              <a:rPr lang="en-US" sz="1200" b="0" dirty="0"/>
            </a:br>
            <a:r>
              <a:rPr lang="en-US" sz="1200" b="0" dirty="0"/>
              <a:t>1 Corinthians 1:30)</a:t>
            </a:r>
          </a:p>
          <a:p>
            <a:pPr marL="514350" indent="-514350">
              <a:lnSpc>
                <a:spcPct val="120000"/>
              </a:lnSpc>
              <a:spcBef>
                <a:spcPts val="600"/>
              </a:spcBef>
              <a:spcAft>
                <a:spcPts val="600"/>
              </a:spcAft>
              <a:buFont typeface="+mj-lt"/>
              <a:buAutoNum type="arabicPeriod"/>
            </a:pPr>
            <a:r>
              <a:rPr lang="en-US" sz="1600" b="1" dirty="0"/>
              <a:t>Right relationship with God </a:t>
            </a:r>
            <a:r>
              <a:rPr lang="en-US" sz="1600" dirty="0"/>
              <a:t>– forgiveness, fellowship, reconciled</a:t>
            </a:r>
            <a:r>
              <a:rPr lang="en-US" sz="1800" dirty="0"/>
              <a:t>. </a:t>
            </a:r>
            <a:r>
              <a:rPr lang="en-US" sz="1200" b="0" dirty="0"/>
              <a:t>(Romans 1:16-17; </a:t>
            </a:r>
            <a:br>
              <a:rPr lang="en-US" sz="1200" b="0" dirty="0"/>
            </a:br>
            <a:r>
              <a:rPr lang="en-US" sz="1200" b="0" dirty="0"/>
              <a:t>2 Corinthians 5:21; Philippians 3:6-9)</a:t>
            </a:r>
          </a:p>
          <a:p>
            <a:pPr marL="234950">
              <a:lnSpc>
                <a:spcPct val="100000"/>
              </a:lnSpc>
              <a:spcBef>
                <a:spcPts val="600"/>
              </a:spcBef>
              <a:spcAft>
                <a:spcPts val="600"/>
              </a:spcAft>
              <a:buFont typeface="Arial" panose="020B0604020202020204" pitchFamily="34" charset="0"/>
              <a:buNone/>
            </a:pPr>
            <a:endParaRPr lang="en-US" sz="1200" b="0" dirty="0"/>
          </a:p>
          <a:p>
            <a:pPr>
              <a:lnSpc>
                <a:spcPct val="100000"/>
              </a:lnSpc>
              <a:spcBef>
                <a:spcPts val="600"/>
              </a:spcBef>
              <a:spcAft>
                <a:spcPts val="600"/>
              </a:spcAft>
            </a:pPr>
            <a:r>
              <a:rPr lang="en-US" sz="1200" dirty="0"/>
              <a:t>How is our righteousness to surpass that of the scribes and Pharisees?</a:t>
            </a:r>
          </a:p>
          <a:p>
            <a:pPr marL="457200" indent="-457200">
              <a:lnSpc>
                <a:spcPct val="100000"/>
              </a:lnSpc>
              <a:spcBef>
                <a:spcPts val="600"/>
              </a:spcBef>
              <a:spcAft>
                <a:spcPts val="600"/>
              </a:spcAft>
              <a:buFont typeface="Arial" panose="020B0604020202020204" pitchFamily="34" charset="0"/>
              <a:buChar char="•"/>
            </a:pPr>
            <a:r>
              <a:rPr lang="en-US" sz="1200" dirty="0"/>
              <a:t>Not our own. </a:t>
            </a:r>
            <a:r>
              <a:rPr lang="en-US" sz="1200" b="0" dirty="0"/>
              <a:t>(Romans 10:3; Philippians 3:9; Jeremiah 10:23)</a:t>
            </a:r>
          </a:p>
          <a:p>
            <a:pPr marL="457200" indent="-457200">
              <a:lnSpc>
                <a:spcPct val="100000"/>
              </a:lnSpc>
              <a:spcBef>
                <a:spcPts val="600"/>
              </a:spcBef>
              <a:spcAft>
                <a:spcPts val="600"/>
              </a:spcAft>
              <a:buFont typeface="Arial" panose="020B0604020202020204" pitchFamily="34" charset="0"/>
              <a:buChar char="•"/>
            </a:pPr>
            <a:r>
              <a:rPr lang="en-US" sz="1200" dirty="0"/>
              <a:t>It’s personal</a:t>
            </a:r>
            <a:r>
              <a:rPr lang="en-US" sz="1200" b="0" dirty="0"/>
              <a:t>. (Ezekiel 18:20; 14:14)</a:t>
            </a:r>
          </a:p>
          <a:p>
            <a:pPr marL="457200" indent="-457200">
              <a:lnSpc>
                <a:spcPct val="100000"/>
              </a:lnSpc>
              <a:spcBef>
                <a:spcPts val="600"/>
              </a:spcBef>
              <a:spcAft>
                <a:spcPts val="600"/>
              </a:spcAft>
              <a:buFont typeface="Arial" panose="020B0604020202020204" pitchFamily="34" charset="0"/>
              <a:buChar char="•"/>
            </a:pPr>
            <a:r>
              <a:rPr lang="en-US" sz="1200" dirty="0"/>
              <a:t>Not hypocritical. </a:t>
            </a:r>
            <a:r>
              <a:rPr lang="en-US" sz="1200" b="0" dirty="0"/>
              <a:t>(Matthew 23:1-4)</a:t>
            </a:r>
          </a:p>
          <a:p>
            <a:pPr marL="457200" indent="-457200">
              <a:lnSpc>
                <a:spcPct val="100000"/>
              </a:lnSpc>
              <a:spcBef>
                <a:spcPts val="600"/>
              </a:spcBef>
              <a:spcAft>
                <a:spcPts val="600"/>
              </a:spcAft>
              <a:buFont typeface="Arial" panose="020B0604020202020204" pitchFamily="34" charset="0"/>
              <a:buChar char="•"/>
            </a:pPr>
            <a:r>
              <a:rPr lang="en-US" sz="1200" dirty="0"/>
              <a:t>Submission to the Lord’s standard of righteousness in His kingdom. </a:t>
            </a:r>
            <a:r>
              <a:rPr lang="en-US" sz="1200" b="0" dirty="0"/>
              <a:t>(Isaiah 55:6-9)</a:t>
            </a:r>
          </a:p>
          <a:p>
            <a:pPr marL="457200" indent="-457200">
              <a:lnSpc>
                <a:spcPct val="100000"/>
              </a:lnSpc>
              <a:spcBef>
                <a:spcPts val="600"/>
              </a:spcBef>
              <a:spcAft>
                <a:spcPts val="600"/>
              </a:spcAft>
              <a:buFont typeface="Arial" panose="020B0604020202020204" pitchFamily="34" charset="0"/>
              <a:buChar char="•"/>
            </a:pPr>
            <a:r>
              <a:rPr lang="en-US" sz="1200" dirty="0"/>
              <a:t>Revealed in God’s word</a:t>
            </a:r>
            <a:r>
              <a:rPr lang="en-US" sz="1200" b="0" dirty="0"/>
              <a:t>. </a:t>
            </a:r>
            <a:r>
              <a:rPr lang="en-US" sz="1100" b="0" dirty="0"/>
              <a:t>(Romans 1:17; Titus 2:12)</a:t>
            </a:r>
            <a:endParaRPr lang="en-US" sz="1200" b="0" dirty="0"/>
          </a:p>
          <a:p>
            <a:endParaRPr lang="en-US" dirty="0"/>
          </a:p>
        </p:txBody>
      </p:sp>
      <p:sp>
        <p:nvSpPr>
          <p:cNvPr id="4" name="Slide Number Placeholder 3"/>
          <p:cNvSpPr>
            <a:spLocks noGrp="1"/>
          </p:cNvSpPr>
          <p:nvPr>
            <p:ph type="sldNum" sz="quarter" idx="5"/>
          </p:nvPr>
        </p:nvSpPr>
        <p:spPr/>
        <p:txBody>
          <a:bodyPr/>
          <a:lstStyle/>
          <a:p>
            <a:fld id="{A27F79C4-16F4-47AE-822E-1A4A34A5A1EB}" type="slidenum">
              <a:rPr lang="en-US" smtClean="0"/>
              <a:t>2</a:t>
            </a:fld>
            <a:endParaRPr lang="en-US"/>
          </a:p>
        </p:txBody>
      </p:sp>
    </p:spTree>
    <p:extLst>
      <p:ext uri="{BB962C8B-B14F-4D97-AF65-F5344CB8AC3E}">
        <p14:creationId xmlns:p14="http://schemas.microsoft.com/office/powerpoint/2010/main" val="1851636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D80EE086-91F0-57D2-17AB-5598530A8176}"/>
              </a:ext>
            </a:extLst>
          </p:cNvPr>
          <p:cNvSpPr>
            <a:spLocks noGrp="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6BF8BC42-D554-6E05-6259-EBA2EA79518C}"/>
              </a:ext>
            </a:extLst>
          </p:cNvPr>
          <p:cNvSpPr>
            <a:spLocks noGrp="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78333934-505A-0268-094B-11082164848E}"/>
              </a:ext>
            </a:extLst>
          </p:cNvPr>
          <p:cNvSpPr>
            <a:spLocks noGrp="1"/>
          </p:cNvSpPr>
          <p:nvPr>
            <p:ph type="body" idx="1"/>
          </p:nvPr>
        </p:nvSpPr>
        <p:spPr/>
        <p:txBody>
          <a:bodyPr/>
          <a:lstStyle/>
          <a:p>
            <a:pPr marL="457200" indent="-457200">
              <a:lnSpc>
                <a:spcPct val="100000"/>
              </a:lnSpc>
              <a:buFont typeface="Arial" panose="020B0604020202020204" pitchFamily="34" charset="0"/>
              <a:buChar char="•"/>
            </a:pPr>
            <a:r>
              <a:rPr lang="en-US" sz="1200" dirty="0"/>
              <a:t>“</a:t>
            </a:r>
            <a:r>
              <a:rPr lang="en-US" sz="1200" i="1" dirty="0"/>
              <a:t>Unchastity</a:t>
            </a:r>
            <a:r>
              <a:rPr lang="en-US" sz="1200" dirty="0"/>
              <a:t>” or “</a:t>
            </a:r>
            <a:r>
              <a:rPr lang="en-US" sz="1200" i="1" dirty="0"/>
              <a:t>fornication</a:t>
            </a:r>
            <a:r>
              <a:rPr lang="en-US" sz="1200" dirty="0"/>
              <a:t>” – from the Greek ‘</a:t>
            </a:r>
            <a:r>
              <a:rPr lang="en-US" sz="1200" dirty="0" err="1"/>
              <a:t>porneia</a:t>
            </a:r>
            <a:r>
              <a:rPr lang="en-US" sz="1200" dirty="0"/>
              <a:t>’ meaning illicit sexual intercourse. </a:t>
            </a:r>
          </a:p>
          <a:p>
            <a:pPr marL="457200" indent="-457200">
              <a:lnSpc>
                <a:spcPct val="100000"/>
              </a:lnSpc>
              <a:buFont typeface="Arial" panose="020B0604020202020204" pitchFamily="34" charset="0"/>
              <a:buChar char="•"/>
            </a:pPr>
            <a:r>
              <a:rPr lang="en-US" sz="1200" i="1" dirty="0"/>
              <a:t>“Divorces” </a:t>
            </a:r>
            <a:r>
              <a:rPr lang="en-US" sz="1200" dirty="0"/>
              <a:t>– “to loose from, sever by loosing” </a:t>
            </a:r>
            <a:r>
              <a:rPr lang="en-US" sz="900" b="0" dirty="0"/>
              <a:t>(Thayer). </a:t>
            </a:r>
            <a:endParaRPr lang="en-US" sz="1200" b="0" dirty="0"/>
          </a:p>
          <a:p>
            <a:pPr marL="457200" indent="-457200">
              <a:lnSpc>
                <a:spcPct val="100000"/>
              </a:lnSpc>
              <a:buFont typeface="Arial" panose="020B0604020202020204" pitchFamily="34" charset="0"/>
              <a:buChar char="•"/>
            </a:pPr>
            <a:r>
              <a:rPr lang="en-US" sz="1200" dirty="0"/>
              <a:t>Matthew 19:6, 1 Corinthians 7:10-11; “separate”</a:t>
            </a:r>
          </a:p>
          <a:p>
            <a:endParaRPr lang="en-US" dirty="0"/>
          </a:p>
        </p:txBody>
      </p:sp>
    </p:spTree>
    <p:extLst>
      <p:ext uri="{BB962C8B-B14F-4D97-AF65-F5344CB8AC3E}">
        <p14:creationId xmlns:p14="http://schemas.microsoft.com/office/powerpoint/2010/main" val="752234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742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ECC39CD4-8B36-4A18-A19A-B1AE1BF04D4D}"/>
              </a:ext>
            </a:extLst>
          </p:cNvPr>
          <p:cNvSpPr>
            <a:spLocks noGrp="1"/>
          </p:cNvSpPr>
          <p:nvPr>
            <p:ph type="body" idx="1"/>
          </p:nvPr>
        </p:nvSpPr>
        <p:spPr/>
        <p:txBody>
          <a:bodyPr/>
          <a:lstStyle/>
          <a:p>
            <a:pPr marL="925939" lvl="2" indent="-514350">
              <a:lnSpc>
                <a:spcPct val="100000"/>
              </a:lnSpc>
              <a:spcBef>
                <a:spcPts val="1200"/>
              </a:spcBef>
              <a:buClrTx/>
              <a:buFont typeface="Arial" panose="020B0604020202020204" pitchFamily="34" charset="0"/>
              <a:buChar char="•"/>
            </a:pPr>
            <a:r>
              <a:rPr lang="en-US" sz="1200" dirty="0"/>
              <a:t>Regulating the sinful practice.</a:t>
            </a:r>
          </a:p>
          <a:p>
            <a:pPr marL="925939" lvl="2" indent="-514350">
              <a:lnSpc>
                <a:spcPct val="100000"/>
              </a:lnSpc>
              <a:spcBef>
                <a:spcPts val="1200"/>
              </a:spcBef>
              <a:buClrTx/>
              <a:buFont typeface="Arial" panose="020B0604020202020204" pitchFamily="34" charset="0"/>
              <a:buChar char="•"/>
            </a:pPr>
            <a:r>
              <a:rPr lang="en-US" sz="1200" dirty="0"/>
              <a:t>Protecting the woman from being casually put away for any cause. </a:t>
            </a:r>
          </a:p>
          <a:p>
            <a:pPr marL="925939" lvl="2" indent="-514350">
              <a:lnSpc>
                <a:spcPct val="100000"/>
              </a:lnSpc>
              <a:spcBef>
                <a:spcPts val="1200"/>
              </a:spcBef>
              <a:buClrTx/>
              <a:buFont typeface="Arial" panose="020B0604020202020204" pitchFamily="34" charset="0"/>
              <a:buChar char="•"/>
            </a:pPr>
            <a:r>
              <a:rPr lang="en-US" sz="1200" dirty="0"/>
              <a:t>Recognition of its’ existence, prevalence and chaos and not approval. </a:t>
            </a:r>
          </a:p>
          <a:p>
            <a:endParaRPr lang="en-US" dirty="0"/>
          </a:p>
        </p:txBody>
      </p:sp>
    </p:spTree>
    <p:extLst>
      <p:ext uri="{BB962C8B-B14F-4D97-AF65-F5344CB8AC3E}">
        <p14:creationId xmlns:p14="http://schemas.microsoft.com/office/powerpoint/2010/main" val="1243950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E8E6D692-8072-43F0-B69D-3EEDC6801D31}"/>
              </a:ext>
            </a:extLst>
          </p:cNvPr>
          <p:cNvSpPr>
            <a:spLocks noGrp="1"/>
          </p:cNvSpPr>
          <p:nvPr>
            <p:ph type="body" idx="1"/>
          </p:nvPr>
        </p:nvSpPr>
        <p:spPr/>
        <p:txBody>
          <a:bodyPr/>
          <a:lstStyle/>
          <a:p>
            <a:r>
              <a:rPr lang="en-US" b="0" dirty="0">
                <a:effectLst/>
              </a:rPr>
              <a:t>Treacherous - </a:t>
            </a:r>
            <a:r>
              <a:rPr lang="en-US" dirty="0"/>
              <a:t>[</a:t>
            </a:r>
            <a:r>
              <a:rPr lang="en-US" b="1" dirty="0" err="1"/>
              <a:t>trech</a:t>
            </a:r>
            <a:r>
              <a:rPr lang="en-US" dirty="0"/>
              <a:t>-</a:t>
            </a:r>
            <a:r>
              <a:rPr lang="en-US" dirty="0" err="1"/>
              <a:t>er</a:t>
            </a:r>
            <a:r>
              <a:rPr lang="en-US" dirty="0"/>
              <a:t>-</a:t>
            </a:r>
            <a:r>
              <a:rPr lang="en-US" i="1" dirty="0"/>
              <a:t>uh</a:t>
            </a:r>
            <a:r>
              <a:rPr lang="en-US" dirty="0"/>
              <a:t> s] – Adj.</a:t>
            </a:r>
            <a:endParaRPr lang="en-US" dirty="0">
              <a:effectLst/>
            </a:endParaRPr>
          </a:p>
          <a:p>
            <a:pPr marL="235572" indent="-235572">
              <a:buFont typeface="+mj-lt"/>
              <a:buAutoNum type="arabicPeriod"/>
            </a:pPr>
            <a:r>
              <a:rPr lang="en-US" dirty="0"/>
              <a:t>characterized by faithlessness or readiness to betray trust; traitorous.</a:t>
            </a:r>
          </a:p>
          <a:p>
            <a:pPr marL="235572" indent="-235572">
              <a:buFont typeface="+mj-lt"/>
              <a:buAutoNum type="arabicPeriod"/>
            </a:pPr>
            <a:r>
              <a:rPr lang="en-US" dirty="0"/>
              <a:t>deceptive, untrustworthy, or unreliable.</a:t>
            </a:r>
          </a:p>
          <a:p>
            <a:pPr marL="235572" indent="-235572">
              <a:buFont typeface="+mj-lt"/>
              <a:buAutoNum type="arabicPeriod"/>
            </a:pPr>
            <a:r>
              <a:rPr lang="en-US" dirty="0"/>
              <a:t>unstable or insecure, as footing.</a:t>
            </a:r>
          </a:p>
          <a:p>
            <a:endParaRPr lang="en-US" dirty="0"/>
          </a:p>
          <a:p>
            <a:pPr>
              <a:lnSpc>
                <a:spcPct val="100000"/>
              </a:lnSpc>
            </a:pPr>
            <a:r>
              <a:rPr lang="en-US" sz="1200" dirty="0"/>
              <a:t>“When Jesus said this, He was not speaking as some theoretical idealist . . . . He was seeking to deal with a situation in which the structure of family life was collapsing, and in which national morals were becoming ever more immoral.”</a:t>
            </a:r>
          </a:p>
          <a:p>
            <a:r>
              <a:rPr lang="en-US" dirty="0"/>
              <a:t>(</a:t>
            </a:r>
            <a:r>
              <a:rPr lang="en-US" b="1" dirty="0"/>
              <a:t>William Barclay</a:t>
            </a:r>
            <a:r>
              <a:rPr lang="en-US" dirty="0"/>
              <a:t>, The Gospel of Matthew, 1, pp. 149-150).</a:t>
            </a:r>
          </a:p>
          <a:p>
            <a:endParaRPr lang="en-US" dirty="0"/>
          </a:p>
        </p:txBody>
      </p:sp>
    </p:spTree>
    <p:extLst>
      <p:ext uri="{BB962C8B-B14F-4D97-AF65-F5344CB8AC3E}">
        <p14:creationId xmlns:p14="http://schemas.microsoft.com/office/powerpoint/2010/main" val="1921394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650910F9-C673-A407-CC43-4C3012494882}"/>
              </a:ext>
            </a:extLst>
          </p:cNvPr>
          <p:cNvSpPr>
            <a:spLocks noGrp="1"/>
          </p:cNvSpPr>
          <p:nvPr>
            <p:ph type="body" idx="1"/>
          </p:nvPr>
        </p:nvSpPr>
        <p:spPr/>
        <p:txBody>
          <a:bodyPr/>
          <a:lstStyle/>
          <a:p>
            <a:pPr>
              <a:lnSpc>
                <a:spcPct val="100000"/>
              </a:lnSpc>
              <a:spcBef>
                <a:spcPts val="600"/>
              </a:spcBef>
            </a:pPr>
            <a:r>
              <a:rPr lang="en-US" sz="1200" dirty="0"/>
              <a:t>Word meant immodest exposure or nudity. </a:t>
            </a:r>
          </a:p>
          <a:p>
            <a:pPr>
              <a:lnSpc>
                <a:spcPct val="100000"/>
              </a:lnSpc>
              <a:spcBef>
                <a:spcPts val="600"/>
              </a:spcBef>
            </a:pPr>
            <a:r>
              <a:rPr lang="en-US" sz="1200" dirty="0"/>
              <a:t>Almost always translated </a:t>
            </a:r>
            <a:r>
              <a:rPr lang="en-US" sz="1200" i="1" dirty="0"/>
              <a:t>“nakedness”</a:t>
            </a:r>
            <a:r>
              <a:rPr lang="en-US" sz="1200" dirty="0"/>
              <a:t>.</a:t>
            </a:r>
          </a:p>
          <a:p>
            <a:endParaRPr lang="en-US" dirty="0"/>
          </a:p>
        </p:txBody>
      </p:sp>
    </p:spTree>
    <p:extLst>
      <p:ext uri="{BB962C8B-B14F-4D97-AF65-F5344CB8AC3E}">
        <p14:creationId xmlns:p14="http://schemas.microsoft.com/office/powerpoint/2010/main" val="3132223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4B76E-B62E-4812-BA7D-825654688684}"/>
              </a:ext>
            </a:extLst>
          </p:cNvPr>
          <p:cNvSpPr/>
          <p:nvPr/>
        </p:nvSpPr>
        <p:spPr>
          <a:xfrm>
            <a:off x="0" y="914400"/>
            <a:ext cx="12192000" cy="5029200"/>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7EF05D1-197A-4EB5-A82C-7DC2425B571D}"/>
              </a:ext>
            </a:extLst>
          </p:cNvPr>
          <p:cNvSpPr/>
          <p:nvPr/>
        </p:nvSpPr>
        <p:spPr>
          <a:xfrm>
            <a:off x="639413" y="2818150"/>
            <a:ext cx="10913175" cy="2571813"/>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2CFFE35-CB40-419E-BEDE-1E852C7CCCA9}"/>
              </a:ext>
            </a:extLst>
          </p:cNvPr>
          <p:cNvSpPr>
            <a:spLocks noGrp="1"/>
          </p:cNvSpPr>
          <p:nvPr>
            <p:ph type="ctrTitle"/>
          </p:nvPr>
        </p:nvSpPr>
        <p:spPr>
          <a:xfrm>
            <a:off x="1106424" y="3154680"/>
            <a:ext cx="9994392" cy="1335024"/>
          </a:xfrm>
        </p:spPr>
        <p:txBody>
          <a:bodyPr lIns="109728" tIns="109728" rIns="109728" bIns="91440" anchor="b">
            <a:normAutofit/>
          </a:bodyPr>
          <a:lstStyle>
            <a:lvl1pPr algn="l">
              <a:defRPr sz="8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F566B81-8E0E-4B31-9B8A-AD8615CF52A3}"/>
              </a:ext>
            </a:extLst>
          </p:cNvPr>
          <p:cNvSpPr>
            <a:spLocks noGrp="1"/>
          </p:cNvSpPr>
          <p:nvPr>
            <p:ph type="subTitle" idx="1"/>
          </p:nvPr>
        </p:nvSpPr>
        <p:spPr>
          <a:xfrm>
            <a:off x="1091184" y="4489704"/>
            <a:ext cx="10009632" cy="768096"/>
          </a:xfrm>
        </p:spPr>
        <p:txBody>
          <a:bodyPr lIns="109728" tIns="109728" rIns="109728" bIns="91440" anchor="ctr"/>
          <a:lstStyle>
            <a:lvl1pPr marL="0" indent="0" algn="l">
              <a:buNone/>
              <a:defRPr sz="2400" b="1"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F2E3122-8086-4B62-A94B-822FD6B44DEA}"/>
              </a:ext>
            </a:extLst>
          </p:cNvPr>
          <p:cNvSpPr>
            <a:spLocks noGrp="1"/>
          </p:cNvSpPr>
          <p:nvPr>
            <p:ph type="dt" sz="half" idx="10"/>
          </p:nvPr>
        </p:nvSpPr>
        <p:spPr/>
        <p:txBody>
          <a:bodyPr/>
          <a:lstStyle/>
          <a:p>
            <a:fld id="{969B18AD-F44F-484C-A3D2-C5EF8D94DE24}" type="datetime1">
              <a:rPr lang="en-US" smtClean="0"/>
              <a:t>3/24/2024</a:t>
            </a:fld>
            <a:endParaRPr lang="en-US" dirty="0"/>
          </a:p>
        </p:txBody>
      </p:sp>
      <p:sp>
        <p:nvSpPr>
          <p:cNvPr id="5" name="Footer Placeholder 4">
            <a:extLst>
              <a:ext uri="{FF2B5EF4-FFF2-40B4-BE49-F238E27FC236}">
                <a16:creationId xmlns:a16="http://schemas.microsoft.com/office/drawing/2014/main" id="{9B4D9890-8F9E-40E4-9E32-1481709B286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0EC4A2E-05AC-44E3-B11A-086CA9066B6A}"/>
              </a:ext>
            </a:extLst>
          </p:cNvPr>
          <p:cNvSpPr>
            <a:spLocks noGrp="1"/>
          </p:cNvSpPr>
          <p:nvPr>
            <p:ph type="sldNum" sz="quarter" idx="12"/>
          </p:nvPr>
        </p:nvSpPr>
        <p:spPr/>
        <p:txBody>
          <a:bodyPr/>
          <a:lstStyle/>
          <a:p>
            <a:fld id="{6E16B81F-97CD-4934-852B-F0AECFD05DB5}" type="slidenum">
              <a:rPr lang="en-US" smtClean="0"/>
              <a:t>‹#›</a:t>
            </a:fld>
            <a:endParaRPr lang="en-US"/>
          </a:p>
        </p:txBody>
      </p:sp>
    </p:spTree>
    <p:extLst>
      <p:ext uri="{BB962C8B-B14F-4D97-AF65-F5344CB8AC3E}">
        <p14:creationId xmlns:p14="http://schemas.microsoft.com/office/powerpoint/2010/main" val="3851443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EAAC2-5C8E-4AC4-A655-1BBB12DEF8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ADEA25-8853-4480-B177-F6FB3A9133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630C9A-FAAB-4907-9074-ED83F2914AC3}"/>
              </a:ext>
            </a:extLst>
          </p:cNvPr>
          <p:cNvSpPr>
            <a:spLocks noGrp="1"/>
          </p:cNvSpPr>
          <p:nvPr>
            <p:ph type="dt" sz="half" idx="10"/>
          </p:nvPr>
        </p:nvSpPr>
        <p:spPr/>
        <p:txBody>
          <a:bodyPr/>
          <a:lstStyle/>
          <a:p>
            <a:fld id="{AC6897D3-3687-4972-B93C-3CFDF36BF9D2}" type="datetime1">
              <a:rPr lang="en-US" smtClean="0"/>
              <a:t>3/24/2024</a:t>
            </a:fld>
            <a:endParaRPr lang="en-US"/>
          </a:p>
        </p:txBody>
      </p:sp>
      <p:sp>
        <p:nvSpPr>
          <p:cNvPr id="5" name="Footer Placeholder 4">
            <a:extLst>
              <a:ext uri="{FF2B5EF4-FFF2-40B4-BE49-F238E27FC236}">
                <a16:creationId xmlns:a16="http://schemas.microsoft.com/office/drawing/2014/main" id="{713E74C0-6AA6-4DAA-B696-21A593BFA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7C47E9-9A55-415E-8340-5E2B5BD2D75F}"/>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1605224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55E48E5-4047-441F-8F68-CAA0E5D3128A}"/>
              </a:ext>
            </a:extLst>
          </p:cNvPr>
          <p:cNvSpPr>
            <a:spLocks noGrp="1"/>
          </p:cNvSpPr>
          <p:nvPr>
            <p:ph type="body" orient="vert" idx="1"/>
          </p:nvPr>
        </p:nvSpPr>
        <p:spPr>
          <a:xfrm>
            <a:off x="639413" y="365125"/>
            <a:ext cx="7933087"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B2861A-99E0-4DD2-8956-9C3A8BCA268B}"/>
              </a:ext>
            </a:extLst>
          </p:cNvPr>
          <p:cNvSpPr>
            <a:spLocks noGrp="1"/>
          </p:cNvSpPr>
          <p:nvPr>
            <p:ph type="dt" sz="half" idx="10"/>
          </p:nvPr>
        </p:nvSpPr>
        <p:spPr/>
        <p:txBody>
          <a:bodyPr/>
          <a:lstStyle/>
          <a:p>
            <a:fld id="{AD5CAA46-D730-4A32-BF6D-5880ED7B6ED6}" type="datetime1">
              <a:rPr lang="en-US" smtClean="0"/>
              <a:t>3/24/2024</a:t>
            </a:fld>
            <a:endParaRPr lang="en-US"/>
          </a:p>
        </p:txBody>
      </p:sp>
      <p:sp>
        <p:nvSpPr>
          <p:cNvPr id="5" name="Footer Placeholder 4">
            <a:extLst>
              <a:ext uri="{FF2B5EF4-FFF2-40B4-BE49-F238E27FC236}">
                <a16:creationId xmlns:a16="http://schemas.microsoft.com/office/drawing/2014/main" id="{6F69F9A7-D5EB-4CB0-ADF9-A2D67864A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334A46-E778-48F1-85FB-88A260599AFB}"/>
              </a:ext>
            </a:extLst>
          </p:cNvPr>
          <p:cNvSpPr>
            <a:spLocks noGrp="1"/>
          </p:cNvSpPr>
          <p:nvPr>
            <p:ph type="sldNum" sz="quarter" idx="12"/>
          </p:nvPr>
        </p:nvSpPr>
        <p:spPr/>
        <p:txBody>
          <a:bodyPr/>
          <a:lstStyle/>
          <a:p>
            <a:fld id="{E20EFF4B-E35B-4DE6-97A9-05E54E649A15}" type="slidenum">
              <a:rPr lang="en-US" smtClean="0"/>
              <a:t>‹#›</a:t>
            </a:fld>
            <a:endParaRPr lang="en-US"/>
          </a:p>
        </p:txBody>
      </p:sp>
      <p:sp>
        <p:nvSpPr>
          <p:cNvPr id="2" name="Vertical Title 1">
            <a:extLst>
              <a:ext uri="{FF2B5EF4-FFF2-40B4-BE49-F238E27FC236}">
                <a16:creationId xmlns:a16="http://schemas.microsoft.com/office/drawing/2014/main" id="{DB987D44-2EFA-42B2-8345-F3CB14FC88AA}"/>
              </a:ext>
            </a:extLst>
          </p:cNvPr>
          <p:cNvSpPr>
            <a:spLocks noGrp="1"/>
          </p:cNvSpPr>
          <p:nvPr>
            <p:ph type="title" orient="vert"/>
          </p:nvPr>
        </p:nvSpPr>
        <p:spPr>
          <a:xfrm>
            <a:off x="8724899" y="365125"/>
            <a:ext cx="2827687" cy="5811838"/>
          </a:xfrm>
        </p:spPr>
        <p:txBody>
          <a:bodyPr vert="eaVert"/>
          <a:lstStyle/>
          <a:p>
            <a:r>
              <a:rPr lang="en-US"/>
              <a:t>Click to edit Master title style</a:t>
            </a:r>
            <a:endParaRPr lang="en-US" dirty="0"/>
          </a:p>
        </p:txBody>
      </p:sp>
    </p:spTree>
    <p:extLst>
      <p:ext uri="{BB962C8B-B14F-4D97-AF65-F5344CB8AC3E}">
        <p14:creationId xmlns:p14="http://schemas.microsoft.com/office/powerpoint/2010/main" val="2129529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999A3-430D-4D78-9DF7-56578715E7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1B09F0-EED8-49A3-8DEB-65D7E568F9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733971-B6D0-433D-83AE-34616CE6E557}"/>
              </a:ext>
            </a:extLst>
          </p:cNvPr>
          <p:cNvSpPr>
            <a:spLocks noGrp="1"/>
          </p:cNvSpPr>
          <p:nvPr>
            <p:ph type="dt" sz="half" idx="10"/>
          </p:nvPr>
        </p:nvSpPr>
        <p:spPr/>
        <p:txBody>
          <a:bodyPr/>
          <a:lstStyle/>
          <a:p>
            <a:fld id="{C4B0D2D1-B868-4347-B796-3B5A5EB129FF}" type="datetime1">
              <a:rPr lang="en-US" smtClean="0"/>
              <a:t>3/24/2024</a:t>
            </a:fld>
            <a:endParaRPr lang="en-US"/>
          </a:p>
        </p:txBody>
      </p:sp>
      <p:sp>
        <p:nvSpPr>
          <p:cNvPr id="5" name="Footer Placeholder 4">
            <a:extLst>
              <a:ext uri="{FF2B5EF4-FFF2-40B4-BE49-F238E27FC236}">
                <a16:creationId xmlns:a16="http://schemas.microsoft.com/office/drawing/2014/main" id="{1F7CA778-7EAA-41F9-B37D-C8E67AE799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F7F5B-F40C-4ECA-9FD3-760EAA21BD4E}"/>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2848409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D79C4-5B2D-490C-A3A9-EB977CFAD192}"/>
              </a:ext>
            </a:extLst>
          </p:cNvPr>
          <p:cNvSpPr>
            <a:spLocks noGrp="1"/>
          </p:cNvSpPr>
          <p:nvPr>
            <p:ph type="title"/>
          </p:nvPr>
        </p:nvSpPr>
        <p:spPr>
          <a:xfrm>
            <a:off x="639413" y="1709738"/>
            <a:ext cx="10913175" cy="2852737"/>
          </a:xfrm>
        </p:spPr>
        <p:txBody>
          <a:bodyPr anchor="b">
            <a:normAutofit/>
          </a:bodyPr>
          <a:lstStyle>
            <a:lvl1pPr>
              <a:defRPr sz="66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CD5857-FA4D-4A9B-856D-701234DE6F78}"/>
              </a:ext>
            </a:extLst>
          </p:cNvPr>
          <p:cNvSpPr>
            <a:spLocks noGrp="1"/>
          </p:cNvSpPr>
          <p:nvPr>
            <p:ph type="body" idx="1"/>
          </p:nvPr>
        </p:nvSpPr>
        <p:spPr>
          <a:xfrm>
            <a:off x="639413" y="4589463"/>
            <a:ext cx="10913175"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B7F6E9-7983-40C8-AB5B-67D364A5F44E}"/>
              </a:ext>
            </a:extLst>
          </p:cNvPr>
          <p:cNvSpPr>
            <a:spLocks noGrp="1"/>
          </p:cNvSpPr>
          <p:nvPr>
            <p:ph type="dt" sz="half" idx="10"/>
          </p:nvPr>
        </p:nvSpPr>
        <p:spPr/>
        <p:txBody>
          <a:bodyPr/>
          <a:lstStyle/>
          <a:p>
            <a:fld id="{AFE03C2D-6745-47B6-A29E-FE249DBCE96C}" type="datetime1">
              <a:rPr lang="en-US" smtClean="0"/>
              <a:t>3/24/2024</a:t>
            </a:fld>
            <a:endParaRPr lang="en-US"/>
          </a:p>
        </p:txBody>
      </p:sp>
      <p:sp>
        <p:nvSpPr>
          <p:cNvPr id="5" name="Footer Placeholder 4">
            <a:extLst>
              <a:ext uri="{FF2B5EF4-FFF2-40B4-BE49-F238E27FC236}">
                <a16:creationId xmlns:a16="http://schemas.microsoft.com/office/drawing/2014/main" id="{EE1F873F-0C78-4B75-A7F3-78AAA3811D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8F4A66-FCCD-4CC0-955A-6FF62FECD561}"/>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3407952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A81E-979B-46D7-9D93-0797856AEB6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913245F-4511-4B93-8CB3-0EC22FD6296F}"/>
              </a:ext>
            </a:extLst>
          </p:cNvPr>
          <p:cNvSpPr>
            <a:spLocks noGrp="1"/>
          </p:cNvSpPr>
          <p:nvPr>
            <p:ph sz="half" idx="1"/>
          </p:nvPr>
        </p:nvSpPr>
        <p:spPr>
          <a:xfrm>
            <a:off x="639413"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BB029B-9D0E-4CB2-9A69-10A2F8C12E5B}"/>
              </a:ext>
            </a:extLst>
          </p:cNvPr>
          <p:cNvSpPr>
            <a:spLocks noGrp="1"/>
          </p:cNvSpPr>
          <p:nvPr>
            <p:ph sz="half" idx="2"/>
          </p:nvPr>
        </p:nvSpPr>
        <p:spPr>
          <a:xfrm>
            <a:off x="6362248"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F89C47-F724-4908-A6AD-806E765B27AA}"/>
              </a:ext>
            </a:extLst>
          </p:cNvPr>
          <p:cNvSpPr>
            <a:spLocks noGrp="1"/>
          </p:cNvSpPr>
          <p:nvPr>
            <p:ph type="dt" sz="half" idx="10"/>
          </p:nvPr>
        </p:nvSpPr>
        <p:spPr/>
        <p:txBody>
          <a:bodyPr/>
          <a:lstStyle/>
          <a:p>
            <a:fld id="{0F5244C2-3623-4BFB-B9A0-94542302335A}" type="datetime1">
              <a:rPr lang="en-US" smtClean="0"/>
              <a:t>3/24/2024</a:t>
            </a:fld>
            <a:endParaRPr lang="en-US"/>
          </a:p>
        </p:txBody>
      </p:sp>
      <p:sp>
        <p:nvSpPr>
          <p:cNvPr id="6" name="Footer Placeholder 5">
            <a:extLst>
              <a:ext uri="{FF2B5EF4-FFF2-40B4-BE49-F238E27FC236}">
                <a16:creationId xmlns:a16="http://schemas.microsoft.com/office/drawing/2014/main" id="{738700E8-4086-4363-88E6-CA24CE39EA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94F54F-F3CE-42F0-ADD3-F174B9BB069F}"/>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2462859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4BAB1-26FD-44BF-86E8-57ED04D74976}"/>
              </a:ext>
            </a:extLst>
          </p:cNvPr>
          <p:cNvSpPr>
            <a:spLocks noGrp="1"/>
          </p:cNvSpPr>
          <p:nvPr>
            <p:ph type="title"/>
          </p:nvPr>
        </p:nvSpPr>
        <p:spPr>
          <a:xfrm>
            <a:off x="639413" y="475488"/>
            <a:ext cx="10908792" cy="6858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56FCB96-93C7-4E74-8285-0327A1A26D5F}"/>
              </a:ext>
            </a:extLst>
          </p:cNvPr>
          <p:cNvSpPr>
            <a:spLocks noGrp="1"/>
          </p:cNvSpPr>
          <p:nvPr>
            <p:ph type="body" idx="1"/>
          </p:nvPr>
        </p:nvSpPr>
        <p:spPr>
          <a:xfrm>
            <a:off x="639412" y="1904474"/>
            <a:ext cx="5120640" cy="838726"/>
          </a:xfrm>
        </p:spPr>
        <p:txBody>
          <a:bodyPr anchor="b">
            <a:normAutofit/>
          </a:bodyPr>
          <a:lstStyle>
            <a:lvl1pPr marL="0" indent="0">
              <a:lnSpc>
                <a:spcPct val="150000"/>
              </a:lnSpc>
              <a:spcBef>
                <a:spcPts val="0"/>
              </a:spcBef>
              <a:buNone/>
              <a:defRPr sz="18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ADF5A1-7F2F-4B53-9402-85306B9337E7}"/>
              </a:ext>
            </a:extLst>
          </p:cNvPr>
          <p:cNvSpPr>
            <a:spLocks noGrp="1"/>
          </p:cNvSpPr>
          <p:nvPr>
            <p:ph sz="half" idx="2"/>
          </p:nvPr>
        </p:nvSpPr>
        <p:spPr>
          <a:xfrm>
            <a:off x="639413" y="2969917"/>
            <a:ext cx="5157787" cy="32197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DF775651-3077-40D2-B167-CAB37859E185}"/>
              </a:ext>
            </a:extLst>
          </p:cNvPr>
          <p:cNvSpPr>
            <a:spLocks noGrp="1"/>
          </p:cNvSpPr>
          <p:nvPr>
            <p:ph type="body" sz="quarter" idx="3"/>
          </p:nvPr>
        </p:nvSpPr>
        <p:spPr>
          <a:xfrm>
            <a:off x="6427565" y="1904474"/>
            <a:ext cx="5120640" cy="838726"/>
          </a:xfrm>
        </p:spPr>
        <p:txBody>
          <a:bodyPr anchor="b">
            <a:normAutofit/>
          </a:bodyPr>
          <a:lstStyle>
            <a:lvl1pPr marL="0" indent="0">
              <a:lnSpc>
                <a:spcPct val="100000"/>
              </a:lnSpc>
              <a:buNone/>
              <a:defRPr lang="en-US" sz="1800" b="1" kern="1200" cap="all" spc="150" baseline="0" dirty="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50000"/>
              </a:lnSpc>
              <a:spcBef>
                <a:spcPts val="0"/>
              </a:spcBef>
              <a:buClr>
                <a:schemeClr val="accent2"/>
              </a:buClr>
              <a:buFont typeface="Wingdings" panose="05000000000000000000" pitchFamily="2" charset="2"/>
              <a:buNone/>
            </a:pPr>
            <a:r>
              <a:rPr lang="en-US"/>
              <a:t>Click to edit Master text styles</a:t>
            </a:r>
          </a:p>
        </p:txBody>
      </p:sp>
      <p:sp>
        <p:nvSpPr>
          <p:cNvPr id="6" name="Content Placeholder 5">
            <a:extLst>
              <a:ext uri="{FF2B5EF4-FFF2-40B4-BE49-F238E27FC236}">
                <a16:creationId xmlns:a16="http://schemas.microsoft.com/office/drawing/2014/main" id="{476D45EC-3B0F-49DC-91BC-2B4E4DA046DE}"/>
              </a:ext>
            </a:extLst>
          </p:cNvPr>
          <p:cNvSpPr>
            <a:spLocks noGrp="1"/>
          </p:cNvSpPr>
          <p:nvPr>
            <p:ph sz="quarter" idx="4"/>
          </p:nvPr>
        </p:nvSpPr>
        <p:spPr>
          <a:xfrm>
            <a:off x="6427565" y="2969915"/>
            <a:ext cx="5120639" cy="32197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D2B7364-544C-427F-8C26-40E48F77C7AB}"/>
              </a:ext>
            </a:extLst>
          </p:cNvPr>
          <p:cNvSpPr>
            <a:spLocks noGrp="1"/>
          </p:cNvSpPr>
          <p:nvPr>
            <p:ph type="dt" sz="half" idx="10"/>
          </p:nvPr>
        </p:nvSpPr>
        <p:spPr/>
        <p:txBody>
          <a:bodyPr/>
          <a:lstStyle/>
          <a:p>
            <a:fld id="{B9B03B92-D160-4899-8AEB-23E2AB3EBB07}" type="datetime1">
              <a:rPr lang="en-US" smtClean="0"/>
              <a:t>3/24/2024</a:t>
            </a:fld>
            <a:endParaRPr lang="en-US"/>
          </a:p>
        </p:txBody>
      </p:sp>
      <p:sp>
        <p:nvSpPr>
          <p:cNvPr id="8" name="Footer Placeholder 7">
            <a:extLst>
              <a:ext uri="{FF2B5EF4-FFF2-40B4-BE49-F238E27FC236}">
                <a16:creationId xmlns:a16="http://schemas.microsoft.com/office/drawing/2014/main" id="{BFD7AF57-EA04-49AA-91E0-7393B8DB050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EDA6F2-A8DC-49B2-B9D6-7A001FF3F41C}"/>
              </a:ext>
            </a:extLst>
          </p:cNvPr>
          <p:cNvSpPr>
            <a:spLocks noGrp="1"/>
          </p:cNvSpPr>
          <p:nvPr>
            <p:ph type="sldNum" sz="quarter" idx="12"/>
          </p:nvPr>
        </p:nvSpPr>
        <p:spPr/>
        <p:txBody>
          <a:bodyPr/>
          <a:lstStyle/>
          <a:p>
            <a:fld id="{E20EFF4B-E35B-4DE6-97A9-05E54E649A15}" type="slidenum">
              <a:rPr lang="en-US" smtClean="0"/>
              <a:t>‹#›</a:t>
            </a:fld>
            <a:endParaRPr lang="en-US"/>
          </a:p>
        </p:txBody>
      </p:sp>
      <p:cxnSp>
        <p:nvCxnSpPr>
          <p:cNvPr id="11" name="Straight Connector 10">
            <a:extLst>
              <a:ext uri="{FF2B5EF4-FFF2-40B4-BE49-F238E27FC236}">
                <a16:creationId xmlns:a16="http://schemas.microsoft.com/office/drawing/2014/main" id="{0E567CAD-C446-4819-8D43-D93D35E7998F}"/>
              </a:ext>
            </a:extLst>
          </p:cNvPr>
          <p:cNvCxnSpPr>
            <a:cxnSpLocks/>
          </p:cNvCxnSpPr>
          <p:nvPr/>
        </p:nvCxnSpPr>
        <p:spPr>
          <a:xfrm>
            <a:off x="6096000" y="1613647"/>
            <a:ext cx="0" cy="4515986"/>
          </a:xfrm>
          <a:prstGeom prst="line">
            <a:avLst/>
          </a:prstGeom>
          <a:ln>
            <a:solidFill>
              <a:schemeClr val="tx2">
                <a:lumMod val="10000"/>
                <a:lumOff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7976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09AB5-A960-4D82-97A6-922633B79F9A}"/>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BFFEF6C-EDD1-4573-A6D1-D5582457084D}"/>
              </a:ext>
            </a:extLst>
          </p:cNvPr>
          <p:cNvSpPr>
            <a:spLocks noGrp="1"/>
          </p:cNvSpPr>
          <p:nvPr>
            <p:ph type="dt" sz="half" idx="10"/>
          </p:nvPr>
        </p:nvSpPr>
        <p:spPr/>
        <p:txBody>
          <a:bodyPr/>
          <a:lstStyle/>
          <a:p>
            <a:fld id="{832A71B3-2886-4196-8AEE-F25AFF1977D5}" type="datetime1">
              <a:rPr lang="en-US" smtClean="0"/>
              <a:t>3/24/2024</a:t>
            </a:fld>
            <a:endParaRPr lang="en-US"/>
          </a:p>
        </p:txBody>
      </p:sp>
      <p:sp>
        <p:nvSpPr>
          <p:cNvPr id="4" name="Footer Placeholder 3">
            <a:extLst>
              <a:ext uri="{FF2B5EF4-FFF2-40B4-BE49-F238E27FC236}">
                <a16:creationId xmlns:a16="http://schemas.microsoft.com/office/drawing/2014/main" id="{3228429F-6359-4950-8C39-80E03A2D236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94B98F5-EE2F-4214-975A-76719DBD25C6}"/>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426764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239CD7-DA28-4950-958A-9781728CFB58}"/>
              </a:ext>
            </a:extLst>
          </p:cNvPr>
          <p:cNvSpPr>
            <a:spLocks noGrp="1"/>
          </p:cNvSpPr>
          <p:nvPr>
            <p:ph type="dt" sz="half" idx="10"/>
          </p:nvPr>
        </p:nvSpPr>
        <p:spPr/>
        <p:txBody>
          <a:bodyPr/>
          <a:lstStyle/>
          <a:p>
            <a:fld id="{E237A954-8CB7-411C-B9F4-2C7BBA3637E7}" type="datetime1">
              <a:rPr lang="en-US" smtClean="0"/>
              <a:t>3/24/2024</a:t>
            </a:fld>
            <a:endParaRPr lang="en-US"/>
          </a:p>
        </p:txBody>
      </p:sp>
      <p:sp>
        <p:nvSpPr>
          <p:cNvPr id="3" name="Footer Placeholder 2">
            <a:extLst>
              <a:ext uri="{FF2B5EF4-FFF2-40B4-BE49-F238E27FC236}">
                <a16:creationId xmlns:a16="http://schemas.microsoft.com/office/drawing/2014/main" id="{005345F2-29FF-4A4D-A577-8FED65D047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A6B79A-87C1-4CB8-BC9B-8705CEC4E417}"/>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1691906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01454-EF5C-4D4A-95D3-B320D15CA5A8}"/>
              </a:ext>
            </a:extLst>
          </p:cNvPr>
          <p:cNvSpPr>
            <a:spLocks noGrp="1"/>
          </p:cNvSpPr>
          <p:nvPr>
            <p:ph type="title"/>
          </p:nvPr>
        </p:nvSpPr>
        <p:spPr>
          <a:xfrm>
            <a:off x="640080" y="475488"/>
            <a:ext cx="10908792" cy="685800"/>
          </a:xfrm>
        </p:spPr>
        <p:txBody>
          <a:bodyPr anchor="ctr">
            <a:normAutofit/>
          </a:bodyPr>
          <a:lstStyle>
            <a:lvl1pPr>
              <a:defRPr sz="24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F27D4B9-4A42-478A-AEFB-3F5D0629F629}"/>
              </a:ext>
            </a:extLst>
          </p:cNvPr>
          <p:cNvSpPr>
            <a:spLocks noGrp="1"/>
          </p:cNvSpPr>
          <p:nvPr>
            <p:ph idx="1"/>
          </p:nvPr>
        </p:nvSpPr>
        <p:spPr>
          <a:xfrm>
            <a:off x="5303520" y="1656589"/>
            <a:ext cx="6245352" cy="4204462"/>
          </a:xfrm>
        </p:spPr>
        <p:txBody>
          <a:bodyPr>
            <a:normAutofit/>
          </a:bodyPr>
          <a:lstStyle>
            <a:lvl1pPr>
              <a:defRPr sz="1500"/>
            </a:lvl1pPr>
            <a:lvl2pPr>
              <a:defRPr sz="15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A5A2F622-E127-4877-8F61-E5FAE62CD8FA}"/>
              </a:ext>
            </a:extLst>
          </p:cNvPr>
          <p:cNvSpPr>
            <a:spLocks noGrp="1"/>
          </p:cNvSpPr>
          <p:nvPr>
            <p:ph type="body" sz="half" idx="2"/>
          </p:nvPr>
        </p:nvSpPr>
        <p:spPr>
          <a:xfrm>
            <a:off x="639414" y="1656588"/>
            <a:ext cx="4132612" cy="4212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03E8C1-6159-4F82-A5F4-35DDE51E87D4}"/>
              </a:ext>
            </a:extLst>
          </p:cNvPr>
          <p:cNvSpPr>
            <a:spLocks noGrp="1"/>
          </p:cNvSpPr>
          <p:nvPr>
            <p:ph type="dt" sz="half" idx="10"/>
          </p:nvPr>
        </p:nvSpPr>
        <p:spPr/>
        <p:txBody>
          <a:bodyPr/>
          <a:lstStyle/>
          <a:p>
            <a:fld id="{DB11446A-20B5-4264-B561-E7D9C581BFC4}" type="datetime1">
              <a:rPr lang="en-US" smtClean="0"/>
              <a:t>3/24/2024</a:t>
            </a:fld>
            <a:endParaRPr lang="en-US"/>
          </a:p>
        </p:txBody>
      </p:sp>
      <p:sp>
        <p:nvSpPr>
          <p:cNvPr id="6" name="Footer Placeholder 5">
            <a:extLst>
              <a:ext uri="{FF2B5EF4-FFF2-40B4-BE49-F238E27FC236}">
                <a16:creationId xmlns:a16="http://schemas.microsoft.com/office/drawing/2014/main" id="{31EC603F-9904-472E-86B9-D7223CAB1A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50828B-5598-4BB2-9FC6-86BDC5ECFFC5}"/>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3989789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0E4FD-3561-45A0-82BC-1E0F739965AC}"/>
              </a:ext>
            </a:extLst>
          </p:cNvPr>
          <p:cNvSpPr>
            <a:spLocks noGrp="1"/>
          </p:cNvSpPr>
          <p:nvPr>
            <p:ph type="title"/>
          </p:nvPr>
        </p:nvSpPr>
        <p:spPr>
          <a:xfrm>
            <a:off x="640080" y="475488"/>
            <a:ext cx="10908792" cy="685800"/>
          </a:xfrm>
        </p:spPr>
        <p:txBody>
          <a:bodyPr anchor="ctr">
            <a:normAutofit/>
          </a:bodyPr>
          <a:lstStyle>
            <a:lvl1pPr>
              <a:defRPr sz="2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25019FD7-F525-433A-BC5B-E8251F514F55}"/>
              </a:ext>
            </a:extLst>
          </p:cNvPr>
          <p:cNvSpPr>
            <a:spLocks noGrp="1"/>
          </p:cNvSpPr>
          <p:nvPr>
            <p:ph type="pic" idx="1"/>
          </p:nvPr>
        </p:nvSpPr>
        <p:spPr>
          <a:xfrm>
            <a:off x="5183188" y="1645666"/>
            <a:ext cx="6365684" cy="4215384"/>
          </a:xfrm>
          <a:solidFill>
            <a:srgbClr val="DDDDDD"/>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9CCAD49-8534-4DA7-91E6-D2827CBEB2C5}"/>
              </a:ext>
            </a:extLst>
          </p:cNvPr>
          <p:cNvSpPr>
            <a:spLocks noGrp="1"/>
          </p:cNvSpPr>
          <p:nvPr>
            <p:ph type="body" sz="half" idx="2"/>
          </p:nvPr>
        </p:nvSpPr>
        <p:spPr>
          <a:xfrm>
            <a:off x="639414" y="1655064"/>
            <a:ext cx="4132612" cy="421538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1F16CE-96E3-44EC-B9C8-F7FEDA170FE5}"/>
              </a:ext>
            </a:extLst>
          </p:cNvPr>
          <p:cNvSpPr>
            <a:spLocks noGrp="1"/>
          </p:cNvSpPr>
          <p:nvPr>
            <p:ph type="dt" sz="half" idx="10"/>
          </p:nvPr>
        </p:nvSpPr>
        <p:spPr/>
        <p:txBody>
          <a:bodyPr/>
          <a:lstStyle/>
          <a:p>
            <a:fld id="{7344C44C-94B9-4BA1-95A5-21C59D41B284}" type="datetime1">
              <a:rPr lang="en-US" smtClean="0"/>
              <a:t>3/24/2024</a:t>
            </a:fld>
            <a:endParaRPr lang="en-US"/>
          </a:p>
        </p:txBody>
      </p:sp>
      <p:sp>
        <p:nvSpPr>
          <p:cNvPr id="6" name="Footer Placeholder 5">
            <a:extLst>
              <a:ext uri="{FF2B5EF4-FFF2-40B4-BE49-F238E27FC236}">
                <a16:creationId xmlns:a16="http://schemas.microsoft.com/office/drawing/2014/main" id="{5EE4BBD5-FCB5-45FF-A806-445007BA03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43AF2-82EC-4A16-9E91-742792F0A08E}"/>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652577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AE79F0E-E6F3-4029-A461-CBE56588470B}"/>
              </a:ext>
            </a:extLst>
          </p:cNvPr>
          <p:cNvSpPr/>
          <p:nvPr/>
        </p:nvSpPr>
        <p:spPr>
          <a:xfrm>
            <a:off x="0" y="0"/>
            <a:ext cx="12192000" cy="986306"/>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D5D58A2-1B1F-4DF4-936E-885ECC73E6F0}"/>
              </a:ext>
            </a:extLst>
          </p:cNvPr>
          <p:cNvSpPr/>
          <p:nvPr/>
        </p:nvSpPr>
        <p:spPr>
          <a:xfrm>
            <a:off x="350520" y="279792"/>
            <a:ext cx="11475720" cy="98630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rtlCol="0" anchor="ctr"/>
          <a:lstStyle/>
          <a:p>
            <a:endParaRPr lang="en-US" sz="2400" b="1" dirty="0">
              <a:latin typeface="Meiryo" panose="020B0604030504040204" pitchFamily="34" charset="-128"/>
              <a:ea typeface="Meiryo" panose="020B0604030504040204" pitchFamily="34" charset="-128"/>
            </a:endParaRPr>
          </a:p>
        </p:txBody>
      </p:sp>
      <p:sp>
        <p:nvSpPr>
          <p:cNvPr id="2" name="Title Placeholder 1">
            <a:extLst>
              <a:ext uri="{FF2B5EF4-FFF2-40B4-BE49-F238E27FC236}">
                <a16:creationId xmlns:a16="http://schemas.microsoft.com/office/drawing/2014/main" id="{2DD9B9AA-BDD3-49A4-84E0-99DC3EF10AFB}"/>
              </a:ext>
            </a:extLst>
          </p:cNvPr>
          <p:cNvSpPr>
            <a:spLocks noGrp="1"/>
          </p:cNvSpPr>
          <p:nvPr>
            <p:ph type="title"/>
          </p:nvPr>
        </p:nvSpPr>
        <p:spPr>
          <a:xfrm>
            <a:off x="639413" y="476086"/>
            <a:ext cx="10904435" cy="68960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2EB1D57-5959-4202-BB86-AFBA794FA532}"/>
              </a:ext>
            </a:extLst>
          </p:cNvPr>
          <p:cNvSpPr>
            <a:spLocks noGrp="1"/>
          </p:cNvSpPr>
          <p:nvPr>
            <p:ph type="body" idx="1"/>
          </p:nvPr>
        </p:nvSpPr>
        <p:spPr>
          <a:xfrm>
            <a:off x="639412" y="1639615"/>
            <a:ext cx="10904435" cy="45373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6B0E3D2-19DD-4BA8-81DE-A095DB31E14C}"/>
              </a:ext>
            </a:extLst>
          </p:cNvPr>
          <p:cNvSpPr>
            <a:spLocks noGrp="1"/>
          </p:cNvSpPr>
          <p:nvPr>
            <p:ph type="dt" sz="half" idx="2"/>
          </p:nvPr>
        </p:nvSpPr>
        <p:spPr>
          <a:xfrm>
            <a:off x="7295738" y="6356350"/>
            <a:ext cx="3033829" cy="365125"/>
          </a:xfrm>
          <a:prstGeom prst="rect">
            <a:avLst/>
          </a:prstGeom>
        </p:spPr>
        <p:txBody>
          <a:bodyPr vert="horz" lIns="91440" tIns="45720" rIns="91440" bIns="45720" rtlCol="0" anchor="ctr"/>
          <a:lstStyle>
            <a:lvl1pPr algn="r">
              <a:defRPr sz="1200">
                <a:solidFill>
                  <a:schemeClr val="tx1">
                    <a:lumMod val="90000"/>
                    <a:lumOff val="10000"/>
                  </a:schemeClr>
                </a:solidFill>
              </a:defRPr>
            </a:lvl1pPr>
          </a:lstStyle>
          <a:p>
            <a:fld id="{8262A92C-3DD6-4D28-BA90-423F0C949F16}" type="datetime1">
              <a:rPr lang="en-US" smtClean="0"/>
              <a:t>3/24/2024</a:t>
            </a:fld>
            <a:endParaRPr lang="en-US" dirty="0"/>
          </a:p>
        </p:txBody>
      </p:sp>
      <p:sp>
        <p:nvSpPr>
          <p:cNvPr id="5" name="Footer Placeholder 4">
            <a:extLst>
              <a:ext uri="{FF2B5EF4-FFF2-40B4-BE49-F238E27FC236}">
                <a16:creationId xmlns:a16="http://schemas.microsoft.com/office/drawing/2014/main" id="{B4962D90-3DF7-4BB4-808C-F89E354103E2}"/>
              </a:ext>
            </a:extLst>
          </p:cNvPr>
          <p:cNvSpPr>
            <a:spLocks noGrp="1"/>
          </p:cNvSpPr>
          <p:nvPr>
            <p:ph type="ftr" sz="quarter" idx="3"/>
          </p:nvPr>
        </p:nvSpPr>
        <p:spPr>
          <a:xfrm>
            <a:off x="639413" y="6356350"/>
            <a:ext cx="6291108" cy="365125"/>
          </a:xfrm>
          <a:prstGeom prst="rect">
            <a:avLst/>
          </a:prstGeom>
        </p:spPr>
        <p:txBody>
          <a:bodyPr vert="horz" lIns="91440" tIns="45720" rIns="91440" bIns="45720" rtlCol="0" anchor="ctr"/>
          <a:lstStyle>
            <a:lvl1pPr algn="l">
              <a:defRPr sz="1200">
                <a:solidFill>
                  <a:schemeClr val="tx1">
                    <a:lumMod val="90000"/>
                    <a:lumOff val="10000"/>
                  </a:schemeClr>
                </a:solidFill>
              </a:defRPr>
            </a:lvl1pPr>
          </a:lstStyle>
          <a:p>
            <a:endParaRPr lang="en-US" dirty="0"/>
          </a:p>
        </p:txBody>
      </p:sp>
      <p:sp>
        <p:nvSpPr>
          <p:cNvPr id="6" name="Slide Number Placeholder 5">
            <a:extLst>
              <a:ext uri="{FF2B5EF4-FFF2-40B4-BE49-F238E27FC236}">
                <a16:creationId xmlns:a16="http://schemas.microsoft.com/office/drawing/2014/main" id="{07276974-1464-4D58-B215-63300577672D}"/>
              </a:ext>
            </a:extLst>
          </p:cNvPr>
          <p:cNvSpPr>
            <a:spLocks noGrp="1"/>
          </p:cNvSpPr>
          <p:nvPr>
            <p:ph type="sldNum" sz="quarter" idx="4"/>
          </p:nvPr>
        </p:nvSpPr>
        <p:spPr>
          <a:xfrm>
            <a:off x="10707939" y="6356350"/>
            <a:ext cx="844649" cy="365125"/>
          </a:xfrm>
          <a:prstGeom prst="rect">
            <a:avLst/>
          </a:prstGeom>
        </p:spPr>
        <p:txBody>
          <a:bodyPr vert="horz" lIns="91440" tIns="45720" rIns="91440" bIns="45720" rtlCol="0" anchor="ctr"/>
          <a:lstStyle>
            <a:lvl1pPr algn="r">
              <a:defRPr sz="1200">
                <a:solidFill>
                  <a:schemeClr val="tx1">
                    <a:lumMod val="90000"/>
                    <a:lumOff val="10000"/>
                  </a:schemeClr>
                </a:solidFill>
              </a:defRPr>
            </a:lvl1pPr>
          </a:lstStyle>
          <a:p>
            <a:fld id="{E20EFF4B-E35B-4DE6-97A9-05E54E649A15}" type="slidenum">
              <a:rPr lang="en-US" smtClean="0"/>
              <a:pPr/>
              <a:t>‹#›</a:t>
            </a:fld>
            <a:endParaRPr lang="en-US" dirty="0"/>
          </a:p>
        </p:txBody>
      </p:sp>
    </p:spTree>
    <p:extLst>
      <p:ext uri="{BB962C8B-B14F-4D97-AF65-F5344CB8AC3E}">
        <p14:creationId xmlns:p14="http://schemas.microsoft.com/office/powerpoint/2010/main" val="346138041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sldNum="0" hdr="0" ftr="0" dt="0"/>
  <p:txStyles>
    <p:titleStyle>
      <a:lvl1pPr marL="0" algn="l" defTabSz="914400" rtl="0" eaLnBrk="1" latinLnBrk="0" hangingPunct="1">
        <a:lnSpc>
          <a:spcPct val="90000"/>
        </a:lnSpc>
        <a:spcBef>
          <a:spcPct val="0"/>
        </a:spcBef>
        <a:buNone/>
        <a:defRPr lang="en-US" sz="2400" b="1" kern="1200" spc="150" baseline="0" dirty="0" smtClean="0">
          <a:solidFill>
            <a:schemeClr val="tx1"/>
          </a:solidFill>
          <a:latin typeface="+mj-lt"/>
          <a:ea typeface="+mj-ea"/>
          <a:cs typeface="+mj-cs"/>
        </a:defRPr>
      </a:lvl1pPr>
    </p:titleStyle>
    <p:bodyStyle>
      <a:lvl1pPr marL="0" indent="0" algn="l" defTabSz="914400" rtl="0" eaLnBrk="1" latinLnBrk="0" hangingPunct="1">
        <a:lnSpc>
          <a:spcPct val="150000"/>
        </a:lnSpc>
        <a:spcBef>
          <a:spcPts val="1500"/>
        </a:spcBef>
        <a:buClr>
          <a:schemeClr val="accent2"/>
        </a:buClr>
        <a:buFontTx/>
        <a:buNone/>
        <a:defRPr sz="1500" b="1" kern="1200" spc="150" baseline="0">
          <a:solidFill>
            <a:schemeClr val="tx1"/>
          </a:solidFill>
          <a:latin typeface="+mn-lt"/>
          <a:ea typeface="+mn-ea"/>
          <a:cs typeface="+mn-cs"/>
        </a:defRPr>
      </a:lvl1pPr>
      <a:lvl2pPr marL="0" indent="0" algn="l" defTabSz="914400" rtl="0" eaLnBrk="1" latinLnBrk="0" hangingPunct="1">
        <a:lnSpc>
          <a:spcPct val="150000"/>
        </a:lnSpc>
        <a:spcBef>
          <a:spcPts val="500"/>
        </a:spcBef>
        <a:buClr>
          <a:schemeClr val="accent2"/>
        </a:buClr>
        <a:buFontTx/>
        <a:buNone/>
        <a:defRPr sz="1500" kern="1200" spc="150" baseline="0">
          <a:solidFill>
            <a:schemeClr val="tx1"/>
          </a:solidFill>
          <a:latin typeface="+mn-lt"/>
          <a:ea typeface="+mn-ea"/>
          <a:cs typeface="+mn-cs"/>
        </a:defRPr>
      </a:lvl2pPr>
      <a:lvl3pPr marL="0" indent="0" algn="l" defTabSz="914400" rtl="0" eaLnBrk="1" latinLnBrk="0" hangingPunct="1">
        <a:lnSpc>
          <a:spcPct val="150000"/>
        </a:lnSpc>
        <a:spcBef>
          <a:spcPts val="500"/>
        </a:spcBef>
        <a:buClr>
          <a:schemeClr val="accent2"/>
        </a:buClr>
        <a:buFontTx/>
        <a:buNone/>
        <a:defRPr sz="1400" kern="1200" spc="150" baseline="0">
          <a:solidFill>
            <a:schemeClr val="tx1"/>
          </a:solidFill>
          <a:latin typeface="+mn-lt"/>
          <a:ea typeface="+mn-ea"/>
          <a:cs typeface="+mn-cs"/>
        </a:defRPr>
      </a:lvl3pPr>
      <a:lvl4pPr marL="0" indent="0" algn="l" defTabSz="914400" rtl="0" eaLnBrk="1" latinLnBrk="0" hangingPunct="1">
        <a:lnSpc>
          <a:spcPct val="150000"/>
        </a:lnSpc>
        <a:spcBef>
          <a:spcPts val="500"/>
        </a:spcBef>
        <a:buClr>
          <a:schemeClr val="accent2"/>
        </a:buClr>
        <a:buFontTx/>
        <a:buNone/>
        <a:defRPr sz="1400" kern="1200" spc="150" baseline="0">
          <a:solidFill>
            <a:schemeClr val="tx1"/>
          </a:solidFill>
          <a:latin typeface="+mn-lt"/>
          <a:ea typeface="+mn-ea"/>
          <a:cs typeface="+mn-cs"/>
        </a:defRPr>
      </a:lvl4pPr>
      <a:lvl5pPr marL="0" indent="0" algn="l" defTabSz="914400" rtl="0" eaLnBrk="1" latinLnBrk="0" hangingPunct="1">
        <a:lnSpc>
          <a:spcPct val="150000"/>
        </a:lnSpc>
        <a:spcBef>
          <a:spcPts val="500"/>
        </a:spcBef>
        <a:buClr>
          <a:schemeClr val="accent2"/>
        </a:buClr>
        <a:buFontTx/>
        <a:buNone/>
        <a:defRPr sz="1400" kern="1200" spc="1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1CF28-8255-AD36-3C99-1EB7CA6CD9BE}"/>
              </a:ext>
            </a:extLst>
          </p:cNvPr>
          <p:cNvSpPr>
            <a:spLocks noGrp="1"/>
          </p:cNvSpPr>
          <p:nvPr>
            <p:ph type="ctrTitle"/>
          </p:nvPr>
        </p:nvSpPr>
        <p:spPr/>
        <p:txBody>
          <a:bodyPr>
            <a:noAutofit/>
          </a:bodyPr>
          <a:lstStyle/>
          <a:p>
            <a:r>
              <a:rPr lang="en-US" sz="5400" dirty="0"/>
              <a:t>Jesus’ Standard Of Righteousness</a:t>
            </a:r>
          </a:p>
        </p:txBody>
      </p:sp>
      <p:sp>
        <p:nvSpPr>
          <p:cNvPr id="3" name="Subtitle 2">
            <a:extLst>
              <a:ext uri="{FF2B5EF4-FFF2-40B4-BE49-F238E27FC236}">
                <a16:creationId xmlns:a16="http://schemas.microsoft.com/office/drawing/2014/main" id="{907F105D-2893-F947-2836-5AB5E2B749E2}"/>
              </a:ext>
            </a:extLst>
          </p:cNvPr>
          <p:cNvSpPr>
            <a:spLocks noGrp="1"/>
          </p:cNvSpPr>
          <p:nvPr>
            <p:ph type="subTitle" idx="1"/>
          </p:nvPr>
        </p:nvSpPr>
        <p:spPr/>
        <p:txBody>
          <a:bodyPr/>
          <a:lstStyle/>
          <a:p>
            <a:r>
              <a:rPr lang="en-US" dirty="0"/>
              <a:t>Matthew 5:20-48</a:t>
            </a:r>
          </a:p>
        </p:txBody>
      </p:sp>
    </p:spTree>
    <p:extLst>
      <p:ext uri="{BB962C8B-B14F-4D97-AF65-F5344CB8AC3E}">
        <p14:creationId xmlns:p14="http://schemas.microsoft.com/office/powerpoint/2010/main" val="1838472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620485" y="1676400"/>
            <a:ext cx="11054443" cy="5181600"/>
          </a:xfrm>
        </p:spPr>
        <p:txBody>
          <a:bodyPr>
            <a:noAutofit/>
          </a:bodyPr>
          <a:lstStyle/>
          <a:p>
            <a:pPr marL="205795" lvl="1">
              <a:lnSpc>
                <a:spcPct val="100000"/>
              </a:lnSpc>
              <a:spcBef>
                <a:spcPts val="600"/>
              </a:spcBef>
              <a:spcAft>
                <a:spcPts val="600"/>
              </a:spcAft>
            </a:pPr>
            <a:r>
              <a:rPr lang="en-US" sz="3200" b="1" dirty="0"/>
              <a:t>Jesus’ standard: </a:t>
            </a:r>
            <a:r>
              <a:rPr lang="en-US" sz="3200" b="1" i="1" dirty="0"/>
              <a:t>“But I say to you that everyone who divorces his wife, except for…”</a:t>
            </a:r>
          </a:p>
          <a:p>
            <a:pPr marL="720145" lvl="1" indent="-514350">
              <a:lnSpc>
                <a:spcPct val="100000"/>
              </a:lnSpc>
              <a:spcBef>
                <a:spcPts val="600"/>
              </a:spcBef>
              <a:spcAft>
                <a:spcPts val="600"/>
              </a:spcAft>
              <a:buClr>
                <a:schemeClr val="bg1"/>
              </a:buClr>
              <a:buFont typeface="+mj-lt"/>
              <a:buAutoNum type="arabicPeriod"/>
            </a:pPr>
            <a:r>
              <a:rPr lang="en-US" sz="3200" b="1" i="1" dirty="0"/>
              <a:t>“Unchastity” </a:t>
            </a:r>
            <a:r>
              <a:rPr lang="en-US" sz="3200" dirty="0"/>
              <a:t>(NASB); </a:t>
            </a:r>
            <a:r>
              <a:rPr lang="en-US" sz="3200" b="1" i="1" dirty="0"/>
              <a:t>“fornication”</a:t>
            </a:r>
            <a:r>
              <a:rPr lang="en-US" sz="3200" dirty="0"/>
              <a:t> (ASV); </a:t>
            </a:r>
            <a:r>
              <a:rPr lang="en-US" sz="3200" b="1" i="1" dirty="0"/>
              <a:t>“sexual immorality” </a:t>
            </a:r>
            <a:r>
              <a:rPr lang="en-US" sz="3200" dirty="0"/>
              <a:t>(NKJV; ESV) is the </a:t>
            </a:r>
            <a:r>
              <a:rPr lang="en-US" sz="3200" b="1" dirty="0"/>
              <a:t>only exception </a:t>
            </a:r>
            <a:r>
              <a:rPr lang="en-US" sz="3200" dirty="0"/>
              <a:t>to marriage for life.</a:t>
            </a:r>
          </a:p>
          <a:p>
            <a:pPr marL="891640" lvl="2" indent="-514350">
              <a:lnSpc>
                <a:spcPct val="100000"/>
              </a:lnSpc>
              <a:spcBef>
                <a:spcPts val="600"/>
              </a:spcBef>
              <a:spcAft>
                <a:spcPts val="600"/>
              </a:spcAft>
              <a:buClr>
                <a:schemeClr val="bg1">
                  <a:lumMod val="95000"/>
                </a:schemeClr>
              </a:buClr>
              <a:buSzPct val="90000"/>
            </a:pPr>
            <a:r>
              <a:rPr lang="en-US" sz="3000" dirty="0"/>
              <a:t>From the Greek word “</a:t>
            </a:r>
            <a:r>
              <a:rPr lang="en-US" sz="3000" dirty="0" err="1"/>
              <a:t>porneia</a:t>
            </a:r>
            <a:r>
              <a:rPr lang="en-US" sz="3000" dirty="0"/>
              <a:t>” meaning “illicit sexual intercourse” </a:t>
            </a:r>
            <a:r>
              <a:rPr lang="en-US" sz="1800" dirty="0"/>
              <a:t>(Thayer &amp; Vine)</a:t>
            </a:r>
          </a:p>
          <a:p>
            <a:pPr marL="891640" lvl="2" indent="-514350">
              <a:lnSpc>
                <a:spcPct val="100000"/>
              </a:lnSpc>
              <a:spcBef>
                <a:spcPts val="600"/>
              </a:spcBef>
              <a:spcAft>
                <a:spcPts val="600"/>
              </a:spcAft>
              <a:buClr>
                <a:schemeClr val="bg1">
                  <a:lumMod val="95000"/>
                </a:schemeClr>
              </a:buClr>
              <a:buSzPct val="90000"/>
            </a:pPr>
            <a:r>
              <a:rPr lang="en-US" sz="3000" b="1" i="1" dirty="0"/>
              <a:t>“Except” </a:t>
            </a:r>
            <a:r>
              <a:rPr lang="en-US" sz="3000" dirty="0"/>
              <a:t>– “…the things happening without…” </a:t>
            </a:r>
            <a:r>
              <a:rPr lang="en-US" sz="1800" dirty="0"/>
              <a:t>(Vine)</a:t>
            </a:r>
            <a:endParaRPr lang="en-US" sz="3200" dirty="0"/>
          </a:p>
        </p:txBody>
      </p:sp>
      <p:sp>
        <p:nvSpPr>
          <p:cNvPr id="6" name="Title 2">
            <a:extLst>
              <a:ext uri="{FF2B5EF4-FFF2-40B4-BE49-F238E27FC236}">
                <a16:creationId xmlns:a16="http://schemas.microsoft.com/office/drawing/2014/main" id="{01CF27C2-729D-4FA3-900A-A7400FE51886}"/>
              </a:ext>
            </a:extLst>
          </p:cNvPr>
          <p:cNvSpPr>
            <a:spLocks noGrp="1"/>
          </p:cNvSpPr>
          <p:nvPr>
            <p:ph type="title"/>
          </p:nvPr>
        </p:nvSpPr>
        <p:spPr>
          <a:xfrm>
            <a:off x="620485" y="381000"/>
            <a:ext cx="9514115" cy="838200"/>
          </a:xfrm>
        </p:spPr>
        <p:txBody>
          <a:bodyPr>
            <a:normAutofit fontScale="90000"/>
          </a:bodyPr>
          <a:lstStyle/>
          <a:p>
            <a:r>
              <a:rPr lang="en-US" sz="3600" dirty="0"/>
              <a:t>Marriage/Divorce – Matthew 5:31-32</a:t>
            </a:r>
            <a:endParaRPr lang="en-US" sz="3600" i="1" dirty="0"/>
          </a:p>
        </p:txBody>
      </p:sp>
    </p:spTree>
    <p:extLst>
      <p:ext uri="{BB962C8B-B14F-4D97-AF65-F5344CB8AC3E}">
        <p14:creationId xmlns:p14="http://schemas.microsoft.com/office/powerpoint/2010/main" val="2792194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587829" y="1676400"/>
            <a:ext cx="9622971" cy="5181600"/>
          </a:xfrm>
        </p:spPr>
        <p:txBody>
          <a:bodyPr>
            <a:noAutofit/>
          </a:bodyPr>
          <a:lstStyle/>
          <a:p>
            <a:pPr marL="205795" lvl="1"/>
            <a:r>
              <a:rPr lang="en-US" sz="2800" b="1" i="1" dirty="0"/>
              <a:t>“But I say to you…”</a:t>
            </a:r>
          </a:p>
          <a:p>
            <a:pPr marL="720145" lvl="1" indent="-514350">
              <a:lnSpc>
                <a:spcPct val="100000"/>
              </a:lnSpc>
              <a:spcAft>
                <a:spcPts val="600"/>
              </a:spcAft>
              <a:buClr>
                <a:schemeClr val="bg1"/>
              </a:buClr>
              <a:buFont typeface="+mj-lt"/>
              <a:buAutoNum type="arabicPeriod" startAt="2"/>
            </a:pPr>
            <a:r>
              <a:rPr lang="en-US" sz="3200" dirty="0"/>
              <a:t>Putting one’s spouse away for reasons other than the exception </a:t>
            </a:r>
            <a:r>
              <a:rPr lang="en-US" sz="3200" b="1" i="1" dirty="0"/>
              <a:t>“makes”</a:t>
            </a:r>
            <a:r>
              <a:rPr lang="en-US" sz="3200" b="1" dirty="0"/>
              <a:t> </a:t>
            </a:r>
            <a:r>
              <a:rPr lang="en-US" sz="3200" dirty="0"/>
              <a:t>them</a:t>
            </a:r>
            <a:r>
              <a:rPr lang="en-US" sz="3200" b="1" dirty="0"/>
              <a:t> </a:t>
            </a:r>
            <a:r>
              <a:rPr lang="en-US" sz="3200" b="1" i="1" dirty="0"/>
              <a:t>“commit adultery”  </a:t>
            </a:r>
          </a:p>
          <a:p>
            <a:pPr marL="720145" lvl="1" indent="-514350">
              <a:lnSpc>
                <a:spcPct val="100000"/>
              </a:lnSpc>
              <a:spcAft>
                <a:spcPts val="600"/>
              </a:spcAft>
              <a:buClr>
                <a:schemeClr val="bg1"/>
              </a:buClr>
              <a:buFont typeface="+mj-lt"/>
              <a:buAutoNum type="arabicPeriod" startAt="2"/>
            </a:pPr>
            <a:r>
              <a:rPr lang="en-US" sz="3200" b="1" dirty="0"/>
              <a:t>One who marries</a:t>
            </a:r>
            <a:r>
              <a:rPr lang="en-US" sz="3200" dirty="0"/>
              <a:t> another put away for reasons other than “</a:t>
            </a:r>
            <a:r>
              <a:rPr lang="en-US" sz="3200" dirty="0" err="1"/>
              <a:t>porneia</a:t>
            </a:r>
            <a:r>
              <a:rPr lang="en-US" sz="3200" dirty="0"/>
              <a:t>” </a:t>
            </a:r>
            <a:r>
              <a:rPr lang="en-US" sz="3200" b="1" dirty="0"/>
              <a:t>commits adultery</a:t>
            </a:r>
            <a:r>
              <a:rPr lang="en-US" sz="3200" dirty="0"/>
              <a:t>.</a:t>
            </a:r>
          </a:p>
        </p:txBody>
      </p:sp>
      <p:sp>
        <p:nvSpPr>
          <p:cNvPr id="6" name="Title 2">
            <a:extLst>
              <a:ext uri="{FF2B5EF4-FFF2-40B4-BE49-F238E27FC236}">
                <a16:creationId xmlns:a16="http://schemas.microsoft.com/office/drawing/2014/main" id="{A05CA7AE-B55A-4D61-B549-B7CA359B8344}"/>
              </a:ext>
            </a:extLst>
          </p:cNvPr>
          <p:cNvSpPr>
            <a:spLocks noGrp="1"/>
          </p:cNvSpPr>
          <p:nvPr>
            <p:ph type="title"/>
          </p:nvPr>
        </p:nvSpPr>
        <p:spPr>
          <a:xfrm>
            <a:off x="587829" y="381000"/>
            <a:ext cx="10515600" cy="838200"/>
          </a:xfrm>
        </p:spPr>
        <p:txBody>
          <a:bodyPr>
            <a:normAutofit/>
          </a:bodyPr>
          <a:lstStyle/>
          <a:p>
            <a:r>
              <a:rPr lang="en-US" sz="3600" dirty="0"/>
              <a:t>Marriage/Divorce – Matthew 5:31-32</a:t>
            </a:r>
            <a:endParaRPr lang="en-US" sz="3600" i="1" dirty="0"/>
          </a:p>
        </p:txBody>
      </p:sp>
    </p:spTree>
    <p:extLst>
      <p:ext uri="{BB962C8B-B14F-4D97-AF65-F5344CB8AC3E}">
        <p14:creationId xmlns:p14="http://schemas.microsoft.com/office/powerpoint/2010/main" val="3819249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506186" y="1905000"/>
            <a:ext cx="11452732" cy="4953000"/>
          </a:xfrm>
        </p:spPr>
        <p:txBody>
          <a:bodyPr>
            <a:noAutofit/>
          </a:bodyPr>
          <a:lstStyle/>
          <a:p>
            <a:pPr>
              <a:lnSpc>
                <a:spcPct val="100000"/>
              </a:lnSpc>
              <a:spcBef>
                <a:spcPts val="600"/>
              </a:spcBef>
            </a:pPr>
            <a:r>
              <a:rPr lang="en-US" sz="2800" dirty="0"/>
              <a:t> Questions needing an answer:</a:t>
            </a:r>
          </a:p>
          <a:p>
            <a:pPr marL="514350" indent="-514350">
              <a:lnSpc>
                <a:spcPct val="100000"/>
              </a:lnSpc>
              <a:spcBef>
                <a:spcPts val="600"/>
              </a:spcBef>
              <a:buClrTx/>
              <a:buFont typeface="+mj-lt"/>
              <a:buAutoNum type="arabicPeriod"/>
            </a:pPr>
            <a:r>
              <a:rPr lang="en-US" sz="2800" dirty="0"/>
              <a:t>Who do God’s laws on marriage and divorce apply to? </a:t>
            </a:r>
          </a:p>
          <a:p>
            <a:pPr marL="514350" lvl="1" indent="-514350">
              <a:lnSpc>
                <a:spcPct val="100000"/>
              </a:lnSpc>
              <a:spcBef>
                <a:spcPts val="600"/>
              </a:spcBef>
              <a:buClrTx/>
              <a:buFont typeface="Arial" panose="020B0604020202020204" pitchFamily="34" charset="0"/>
              <a:buChar char="•"/>
            </a:pPr>
            <a:r>
              <a:rPr lang="en-US" sz="2800" b="1" i="1" dirty="0"/>
              <a:t>Jesus said “Whoever”</a:t>
            </a:r>
            <a:r>
              <a:rPr lang="en-US" sz="2800" dirty="0"/>
              <a:t> &amp; </a:t>
            </a:r>
            <a:r>
              <a:rPr lang="en-US" sz="2800" b="1" i="1" dirty="0"/>
              <a:t>“everyone”</a:t>
            </a:r>
            <a:r>
              <a:rPr lang="en-US" sz="2800" dirty="0"/>
              <a:t>! </a:t>
            </a:r>
          </a:p>
          <a:p>
            <a:pPr marL="914400" lvl="1" indent="-457200">
              <a:lnSpc>
                <a:spcPct val="100000"/>
              </a:lnSpc>
              <a:spcBef>
                <a:spcPts val="600"/>
              </a:spcBef>
              <a:buClr>
                <a:schemeClr val="bg1">
                  <a:lumMod val="95000"/>
                </a:schemeClr>
              </a:buClr>
              <a:buSzPct val="70000"/>
            </a:pPr>
            <a:r>
              <a:rPr lang="en-US" sz="2800" b="1" dirty="0"/>
              <a:t>Who do the laws of adultery and fornication apply to? </a:t>
            </a:r>
            <a:r>
              <a:rPr lang="en-US" sz="2800" dirty="0"/>
              <a:t>(1 Corinthians 6:9-11 (Romans 4:15; 5:13); </a:t>
            </a:r>
            <a:br>
              <a:rPr lang="en-US" sz="2800" dirty="0"/>
            </a:br>
            <a:r>
              <a:rPr lang="en-US" sz="2800" dirty="0"/>
              <a:t>John 12:48; Ephesians 1:22-23)</a:t>
            </a:r>
          </a:p>
          <a:p>
            <a:pPr marL="914400" lvl="1" indent="-457200">
              <a:lnSpc>
                <a:spcPct val="100000"/>
              </a:lnSpc>
              <a:spcBef>
                <a:spcPts val="600"/>
              </a:spcBef>
              <a:buClr>
                <a:schemeClr val="bg1">
                  <a:lumMod val="95000"/>
                </a:schemeClr>
              </a:buClr>
              <a:buSzPct val="70000"/>
            </a:pPr>
            <a:r>
              <a:rPr lang="en-US" sz="2700" dirty="0"/>
              <a:t>Answer? All are accountable to God!</a:t>
            </a:r>
          </a:p>
          <a:p>
            <a:pPr marL="914400" lvl="1" indent="-457200">
              <a:lnSpc>
                <a:spcPct val="100000"/>
              </a:lnSpc>
              <a:spcBef>
                <a:spcPts val="600"/>
              </a:spcBef>
              <a:buClr>
                <a:schemeClr val="bg1">
                  <a:lumMod val="95000"/>
                </a:schemeClr>
              </a:buClr>
              <a:buSzPct val="70000"/>
            </a:pPr>
            <a:r>
              <a:rPr lang="en-US" sz="2700" dirty="0"/>
              <a:t>Jesus was not just clarifying abuses of the Old Law, He is establishing His authority over all people. </a:t>
            </a:r>
            <a:r>
              <a:rPr lang="en-US" sz="2700"/>
              <a:t>(Luke 16:16)</a:t>
            </a:r>
            <a:endParaRPr lang="en-US" sz="2700" dirty="0"/>
          </a:p>
        </p:txBody>
      </p:sp>
      <p:sp>
        <p:nvSpPr>
          <p:cNvPr id="3" name="Title 2">
            <a:extLst>
              <a:ext uri="{FF2B5EF4-FFF2-40B4-BE49-F238E27FC236}">
                <a16:creationId xmlns:a16="http://schemas.microsoft.com/office/drawing/2014/main" id="{B3202574-D42A-4DEF-8AEE-F37E8CC6E9F9}"/>
              </a:ext>
            </a:extLst>
          </p:cNvPr>
          <p:cNvSpPr>
            <a:spLocks noGrp="1"/>
          </p:cNvSpPr>
          <p:nvPr>
            <p:ph type="title"/>
          </p:nvPr>
        </p:nvSpPr>
        <p:spPr/>
        <p:txBody>
          <a:bodyPr>
            <a:normAutofit fontScale="90000"/>
          </a:bodyPr>
          <a:lstStyle/>
          <a:p>
            <a:r>
              <a:rPr lang="en-US" sz="3600" i="1" dirty="0"/>
              <a:t>Righteousness surpassing that of the scribes and Pharisees</a:t>
            </a:r>
          </a:p>
        </p:txBody>
      </p:sp>
    </p:spTree>
    <p:extLst>
      <p:ext uri="{BB962C8B-B14F-4D97-AF65-F5344CB8AC3E}">
        <p14:creationId xmlns:p14="http://schemas.microsoft.com/office/powerpoint/2010/main" val="2753158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7F15D7-66DD-0101-11E8-1F12130FB8B4}"/>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E9E9DE9-EA67-5B28-5055-145FE3C8D37E}"/>
              </a:ext>
            </a:extLst>
          </p:cNvPr>
          <p:cNvSpPr>
            <a:spLocks noGrp="1"/>
          </p:cNvSpPr>
          <p:nvPr>
            <p:ph idx="1"/>
          </p:nvPr>
        </p:nvSpPr>
        <p:spPr>
          <a:xfrm>
            <a:off x="506186" y="1905000"/>
            <a:ext cx="11452732" cy="4953000"/>
          </a:xfrm>
        </p:spPr>
        <p:txBody>
          <a:bodyPr>
            <a:noAutofit/>
          </a:bodyPr>
          <a:lstStyle/>
          <a:p>
            <a:pPr>
              <a:lnSpc>
                <a:spcPct val="100000"/>
              </a:lnSpc>
              <a:spcBef>
                <a:spcPts val="600"/>
              </a:spcBef>
            </a:pPr>
            <a:r>
              <a:rPr lang="en-US" sz="2800" dirty="0"/>
              <a:t> Questions needing an answer:</a:t>
            </a:r>
          </a:p>
          <a:p>
            <a:pPr marL="514350" indent="-514350">
              <a:lnSpc>
                <a:spcPct val="100000"/>
              </a:lnSpc>
              <a:spcBef>
                <a:spcPts val="600"/>
              </a:spcBef>
              <a:buClrTx/>
              <a:buFont typeface="+mj-lt"/>
              <a:buAutoNum type="arabicPeriod" startAt="2"/>
            </a:pPr>
            <a:r>
              <a:rPr lang="en-US" sz="3200" dirty="0"/>
              <a:t>Who has the right to marry?           </a:t>
            </a:r>
            <a:br>
              <a:rPr lang="en-US" sz="3600" dirty="0"/>
            </a:br>
            <a:r>
              <a:rPr lang="en-US" sz="2800" b="0" dirty="0"/>
              <a:t>(1 Corinthians 7:28; Romans 7:1-3; Matthew 19:9)</a:t>
            </a:r>
          </a:p>
          <a:p>
            <a:pPr marL="514350" indent="-514350">
              <a:lnSpc>
                <a:spcPct val="100000"/>
              </a:lnSpc>
              <a:spcBef>
                <a:spcPts val="600"/>
              </a:spcBef>
              <a:buClrTx/>
              <a:buFont typeface="Arial" panose="020B0604020202020204" pitchFamily="34" charset="0"/>
              <a:buChar char="•"/>
            </a:pPr>
            <a:r>
              <a:rPr lang="en-US" sz="2800" b="0" dirty="0"/>
              <a:t>Those who have </a:t>
            </a:r>
            <a:r>
              <a:rPr lang="en-US" sz="2800" dirty="0"/>
              <a:t>never married</a:t>
            </a:r>
            <a:r>
              <a:rPr lang="en-US" sz="2800" b="0" dirty="0"/>
              <a:t>. </a:t>
            </a:r>
          </a:p>
          <a:p>
            <a:pPr marL="514350" indent="-514350">
              <a:lnSpc>
                <a:spcPct val="100000"/>
              </a:lnSpc>
              <a:spcBef>
                <a:spcPts val="600"/>
              </a:spcBef>
              <a:buClrTx/>
              <a:buFont typeface="Arial" panose="020B0604020202020204" pitchFamily="34" charset="0"/>
              <a:buChar char="•"/>
            </a:pPr>
            <a:r>
              <a:rPr lang="en-US" sz="2800" b="0" dirty="0"/>
              <a:t>Those </a:t>
            </a:r>
            <a:r>
              <a:rPr lang="en-US" sz="2800" dirty="0"/>
              <a:t>whose spouse has died</a:t>
            </a:r>
          </a:p>
          <a:p>
            <a:pPr marL="514350" indent="-514350">
              <a:lnSpc>
                <a:spcPct val="100000"/>
              </a:lnSpc>
              <a:spcBef>
                <a:spcPts val="600"/>
              </a:spcBef>
              <a:buClrTx/>
              <a:buFont typeface="Arial" panose="020B0604020202020204" pitchFamily="34" charset="0"/>
              <a:buChar char="•"/>
            </a:pPr>
            <a:r>
              <a:rPr lang="en-US" sz="2800" b="0" dirty="0"/>
              <a:t>Those who have </a:t>
            </a:r>
            <a:r>
              <a:rPr lang="en-US" sz="2800" dirty="0"/>
              <a:t>put away their spouse for the cause of fornication</a:t>
            </a:r>
            <a:r>
              <a:rPr lang="en-US" sz="2800" b="0" dirty="0"/>
              <a:t>. </a:t>
            </a:r>
          </a:p>
        </p:txBody>
      </p:sp>
      <p:sp>
        <p:nvSpPr>
          <p:cNvPr id="3" name="Title 2">
            <a:extLst>
              <a:ext uri="{FF2B5EF4-FFF2-40B4-BE49-F238E27FC236}">
                <a16:creationId xmlns:a16="http://schemas.microsoft.com/office/drawing/2014/main" id="{F0C8DAB7-F568-9ABE-1200-9B9404775D40}"/>
              </a:ext>
            </a:extLst>
          </p:cNvPr>
          <p:cNvSpPr>
            <a:spLocks noGrp="1"/>
          </p:cNvSpPr>
          <p:nvPr>
            <p:ph type="title"/>
          </p:nvPr>
        </p:nvSpPr>
        <p:spPr/>
        <p:txBody>
          <a:bodyPr>
            <a:normAutofit fontScale="90000"/>
          </a:bodyPr>
          <a:lstStyle/>
          <a:p>
            <a:r>
              <a:rPr lang="en-US" sz="3600" i="1" dirty="0"/>
              <a:t>Righteousness surpassing that of the scribes and Pharisees</a:t>
            </a:r>
          </a:p>
        </p:txBody>
      </p:sp>
    </p:spTree>
    <p:extLst>
      <p:ext uri="{BB962C8B-B14F-4D97-AF65-F5344CB8AC3E}">
        <p14:creationId xmlns:p14="http://schemas.microsoft.com/office/powerpoint/2010/main" val="30050242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457199" y="1905000"/>
            <a:ext cx="11591366" cy="4953000"/>
          </a:xfrm>
        </p:spPr>
        <p:txBody>
          <a:bodyPr>
            <a:noAutofit/>
          </a:bodyPr>
          <a:lstStyle/>
          <a:p>
            <a:pPr>
              <a:lnSpc>
                <a:spcPct val="100000"/>
              </a:lnSpc>
              <a:spcBef>
                <a:spcPts val="600"/>
              </a:spcBef>
            </a:pPr>
            <a:r>
              <a:rPr lang="en-US" sz="2800" dirty="0"/>
              <a:t> Questions needing an answer:</a:t>
            </a:r>
          </a:p>
          <a:p>
            <a:pPr marL="514350" indent="-514350">
              <a:lnSpc>
                <a:spcPct val="100000"/>
              </a:lnSpc>
              <a:spcBef>
                <a:spcPts val="600"/>
              </a:spcBef>
              <a:buClrTx/>
              <a:buFont typeface="+mj-lt"/>
              <a:buAutoNum type="arabicPeriod" startAt="3"/>
            </a:pPr>
            <a:r>
              <a:rPr lang="en-US" sz="3200" dirty="0"/>
              <a:t>Who has no right to marry according to God? </a:t>
            </a:r>
            <a:r>
              <a:rPr lang="en-US" sz="2800" b="0" dirty="0"/>
              <a:t>(</a:t>
            </a:r>
            <a:r>
              <a:rPr lang="en-US" sz="2600" b="0" dirty="0"/>
              <a:t>Romans 7:1-3; Mark 6:17-18; Matthew 5:32; 19:9)</a:t>
            </a:r>
          </a:p>
          <a:p>
            <a:pPr marL="514350" indent="-514350">
              <a:lnSpc>
                <a:spcPct val="100000"/>
              </a:lnSpc>
              <a:spcBef>
                <a:spcPts val="600"/>
              </a:spcBef>
              <a:buClrTx/>
              <a:buFont typeface="Arial" panose="020B0604020202020204" pitchFamily="34" charset="0"/>
              <a:buChar char="•"/>
            </a:pPr>
            <a:r>
              <a:rPr lang="en-US" sz="2600" b="0" dirty="0"/>
              <a:t>There is someone (1 Corinthians 7:10-11) One whose spouse has departed and hasn’t committed fornication. </a:t>
            </a:r>
          </a:p>
          <a:p>
            <a:pPr marL="514350" indent="-514350">
              <a:lnSpc>
                <a:spcPct val="100000"/>
              </a:lnSpc>
              <a:spcBef>
                <a:spcPts val="600"/>
              </a:spcBef>
              <a:buClrTx/>
              <a:buFont typeface="Arial" panose="020B0604020202020204" pitchFamily="34" charset="0"/>
              <a:buChar char="•"/>
            </a:pPr>
            <a:r>
              <a:rPr lang="en-US" sz="2600" b="0" dirty="0"/>
              <a:t>One whose lawful spouse is yet alive who has is not guilty of fornication.</a:t>
            </a:r>
          </a:p>
          <a:p>
            <a:pPr marL="514350" indent="-514350">
              <a:lnSpc>
                <a:spcPct val="100000"/>
              </a:lnSpc>
              <a:spcBef>
                <a:spcPts val="600"/>
              </a:spcBef>
              <a:buClrTx/>
              <a:buFont typeface="Arial" panose="020B0604020202020204" pitchFamily="34" charset="0"/>
              <a:buChar char="•"/>
            </a:pPr>
            <a:r>
              <a:rPr lang="en-US" sz="2600" b="0" dirty="0"/>
              <a:t>Two of the same sex.</a:t>
            </a:r>
          </a:p>
          <a:p>
            <a:pPr marL="514350" indent="-514350">
              <a:lnSpc>
                <a:spcPct val="100000"/>
              </a:lnSpc>
              <a:spcBef>
                <a:spcPts val="600"/>
              </a:spcBef>
              <a:buClrTx/>
              <a:buFont typeface="+mj-lt"/>
              <a:buAutoNum type="arabicPeriod" startAt="3"/>
            </a:pPr>
            <a:endParaRPr lang="en-US" sz="2600" b="0" dirty="0"/>
          </a:p>
        </p:txBody>
      </p:sp>
      <p:sp>
        <p:nvSpPr>
          <p:cNvPr id="3" name="Title 2">
            <a:extLst>
              <a:ext uri="{FF2B5EF4-FFF2-40B4-BE49-F238E27FC236}">
                <a16:creationId xmlns:a16="http://schemas.microsoft.com/office/drawing/2014/main" id="{B3202574-D42A-4DEF-8AEE-F37E8CC6E9F9}"/>
              </a:ext>
            </a:extLst>
          </p:cNvPr>
          <p:cNvSpPr>
            <a:spLocks noGrp="1"/>
          </p:cNvSpPr>
          <p:nvPr>
            <p:ph type="title"/>
          </p:nvPr>
        </p:nvSpPr>
        <p:spPr/>
        <p:txBody>
          <a:bodyPr>
            <a:normAutofit fontScale="90000"/>
          </a:bodyPr>
          <a:lstStyle/>
          <a:p>
            <a:r>
              <a:rPr lang="en-US" sz="3600" i="1" dirty="0"/>
              <a:t>Righteousness surpassing that of the scribes and Pharisees</a:t>
            </a:r>
          </a:p>
        </p:txBody>
      </p:sp>
    </p:spTree>
    <p:extLst>
      <p:ext uri="{BB962C8B-B14F-4D97-AF65-F5344CB8AC3E}">
        <p14:creationId xmlns:p14="http://schemas.microsoft.com/office/powerpoint/2010/main" val="2670130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C6C3E9-0D6B-2E13-7866-9D842AB75AD9}"/>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12BA02-99E0-89C2-8E55-216698BE401A}"/>
              </a:ext>
            </a:extLst>
          </p:cNvPr>
          <p:cNvSpPr>
            <a:spLocks noGrp="1"/>
          </p:cNvSpPr>
          <p:nvPr>
            <p:ph idx="1"/>
          </p:nvPr>
        </p:nvSpPr>
        <p:spPr>
          <a:xfrm>
            <a:off x="457199" y="1905000"/>
            <a:ext cx="11413671" cy="4953000"/>
          </a:xfrm>
        </p:spPr>
        <p:txBody>
          <a:bodyPr>
            <a:noAutofit/>
          </a:bodyPr>
          <a:lstStyle/>
          <a:p>
            <a:pPr>
              <a:lnSpc>
                <a:spcPct val="100000"/>
              </a:lnSpc>
              <a:spcBef>
                <a:spcPts val="600"/>
              </a:spcBef>
            </a:pPr>
            <a:r>
              <a:rPr lang="en-US" sz="2800" dirty="0"/>
              <a:t> Questions needing an answer:</a:t>
            </a:r>
          </a:p>
          <a:p>
            <a:pPr marL="514350" indent="-514350">
              <a:lnSpc>
                <a:spcPct val="100000"/>
              </a:lnSpc>
              <a:spcBef>
                <a:spcPts val="600"/>
              </a:spcBef>
              <a:buClrTx/>
              <a:buFont typeface="+mj-lt"/>
              <a:buAutoNum type="arabicPeriod" startAt="4"/>
            </a:pPr>
            <a:r>
              <a:rPr lang="en-US" sz="3200" dirty="0"/>
              <a:t>Who may divorce and remarry?  </a:t>
            </a:r>
            <a:br>
              <a:rPr lang="en-US" sz="3200" dirty="0"/>
            </a:br>
            <a:r>
              <a:rPr lang="en-US" sz="2800" b="0" dirty="0"/>
              <a:t>(</a:t>
            </a:r>
            <a:r>
              <a:rPr lang="en-US" sz="2600" b="0" dirty="0"/>
              <a:t>Matthew 5:32; 19:9)</a:t>
            </a:r>
          </a:p>
          <a:p>
            <a:pPr marL="514350" indent="-514350">
              <a:lnSpc>
                <a:spcPct val="100000"/>
              </a:lnSpc>
              <a:spcBef>
                <a:spcPts val="600"/>
              </a:spcBef>
              <a:buClrTx/>
              <a:buFont typeface="Arial" panose="020B0604020202020204" pitchFamily="34" charset="0"/>
              <a:buChar char="•"/>
            </a:pPr>
            <a:r>
              <a:rPr lang="en-US" sz="2600" b="0" dirty="0"/>
              <a:t>Only the one whose spouse has committed fornication before being divorced for that cause.</a:t>
            </a:r>
          </a:p>
        </p:txBody>
      </p:sp>
      <p:sp>
        <p:nvSpPr>
          <p:cNvPr id="3" name="Title 2">
            <a:extLst>
              <a:ext uri="{FF2B5EF4-FFF2-40B4-BE49-F238E27FC236}">
                <a16:creationId xmlns:a16="http://schemas.microsoft.com/office/drawing/2014/main" id="{7B68F3DF-5DDE-8F4A-9684-3BCCA8A2FDDA}"/>
              </a:ext>
            </a:extLst>
          </p:cNvPr>
          <p:cNvSpPr>
            <a:spLocks noGrp="1"/>
          </p:cNvSpPr>
          <p:nvPr>
            <p:ph type="title"/>
          </p:nvPr>
        </p:nvSpPr>
        <p:spPr/>
        <p:txBody>
          <a:bodyPr>
            <a:normAutofit fontScale="90000"/>
          </a:bodyPr>
          <a:lstStyle/>
          <a:p>
            <a:r>
              <a:rPr lang="en-US" sz="3600" i="1" dirty="0"/>
              <a:t>Righteousness surpassing that of the scribes and Pharisees</a:t>
            </a:r>
          </a:p>
        </p:txBody>
      </p:sp>
    </p:spTree>
    <p:extLst>
      <p:ext uri="{BB962C8B-B14F-4D97-AF65-F5344CB8AC3E}">
        <p14:creationId xmlns:p14="http://schemas.microsoft.com/office/powerpoint/2010/main" val="14121770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9D0A49-B424-1FAD-5A7B-471FB8411143}"/>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2C33380-5664-0631-2A15-2F238E028BD6}"/>
              </a:ext>
            </a:extLst>
          </p:cNvPr>
          <p:cNvSpPr>
            <a:spLocks noGrp="1"/>
          </p:cNvSpPr>
          <p:nvPr>
            <p:ph idx="1"/>
          </p:nvPr>
        </p:nvSpPr>
        <p:spPr>
          <a:xfrm>
            <a:off x="457199" y="1905000"/>
            <a:ext cx="11413671" cy="4953000"/>
          </a:xfrm>
        </p:spPr>
        <p:txBody>
          <a:bodyPr>
            <a:noAutofit/>
          </a:bodyPr>
          <a:lstStyle/>
          <a:p>
            <a:pPr>
              <a:lnSpc>
                <a:spcPct val="100000"/>
              </a:lnSpc>
              <a:spcBef>
                <a:spcPts val="600"/>
              </a:spcBef>
            </a:pPr>
            <a:r>
              <a:rPr lang="en-US" sz="2800" dirty="0"/>
              <a:t> Questions needing an answer:</a:t>
            </a:r>
          </a:p>
          <a:p>
            <a:pPr marL="514350" indent="-514350">
              <a:lnSpc>
                <a:spcPct val="100000"/>
              </a:lnSpc>
              <a:spcBef>
                <a:spcPts val="600"/>
              </a:spcBef>
              <a:buClrTx/>
              <a:buFont typeface="+mj-lt"/>
              <a:buAutoNum type="arabicPeriod" startAt="3"/>
            </a:pPr>
            <a:endParaRPr lang="en-US" sz="3200" dirty="0"/>
          </a:p>
          <a:p>
            <a:pPr marL="514350" indent="-514350">
              <a:lnSpc>
                <a:spcPct val="100000"/>
              </a:lnSpc>
              <a:spcBef>
                <a:spcPts val="600"/>
              </a:spcBef>
              <a:buClrTx/>
              <a:buFont typeface="+mj-lt"/>
              <a:buAutoNum type="arabicPeriod" startAt="5"/>
            </a:pPr>
            <a:r>
              <a:rPr lang="en-US" sz="3200" dirty="0"/>
              <a:t>What then is fornication &amp; adultery? </a:t>
            </a:r>
            <a:r>
              <a:rPr lang="en-US" sz="2800" b="0" dirty="0"/>
              <a:t>(</a:t>
            </a:r>
            <a:r>
              <a:rPr lang="en-US" sz="2600" b="0" dirty="0"/>
              <a:t>John 8:3; what is the definition of adultery? Cf., Mark 6:18</a:t>
            </a:r>
            <a:r>
              <a:rPr lang="en-US" sz="2500" b="0" dirty="0"/>
              <a:t>)</a:t>
            </a:r>
          </a:p>
          <a:p>
            <a:pPr marL="514350" indent="-514350">
              <a:lnSpc>
                <a:spcPct val="100000"/>
              </a:lnSpc>
              <a:spcBef>
                <a:spcPts val="600"/>
              </a:spcBef>
              <a:buClrTx/>
              <a:buFont typeface="Arial" panose="020B0604020202020204" pitchFamily="34" charset="0"/>
              <a:buChar char="•"/>
            </a:pPr>
            <a:r>
              <a:rPr lang="en-US" sz="2500" i="1" dirty="0"/>
              <a:t>“Fornication”</a:t>
            </a:r>
            <a:r>
              <a:rPr lang="en-US" sz="2500" b="0" dirty="0"/>
              <a:t> - “Illicit sexual intercourse” (Thayer &amp; Vine)</a:t>
            </a:r>
          </a:p>
          <a:p>
            <a:pPr marL="514350" indent="-514350">
              <a:lnSpc>
                <a:spcPct val="100000"/>
              </a:lnSpc>
              <a:spcBef>
                <a:spcPts val="600"/>
              </a:spcBef>
              <a:buClrTx/>
              <a:buFont typeface="Arial" panose="020B0604020202020204" pitchFamily="34" charset="0"/>
              <a:buChar char="•"/>
            </a:pPr>
            <a:r>
              <a:rPr lang="en-US" sz="2800" dirty="0"/>
              <a:t>“</a:t>
            </a:r>
            <a:r>
              <a:rPr lang="en-US" sz="2800" i="1" dirty="0"/>
              <a:t>Adultery</a:t>
            </a:r>
            <a:r>
              <a:rPr lang="en-US" sz="2800" dirty="0"/>
              <a:t>”</a:t>
            </a:r>
            <a:r>
              <a:rPr lang="en-US" sz="2500" b="0" dirty="0"/>
              <a:t> - “unlawful intercourse with the spouse of another”. </a:t>
            </a:r>
            <a:endParaRPr lang="en-US" sz="2600" b="0" dirty="0"/>
          </a:p>
        </p:txBody>
      </p:sp>
      <p:sp>
        <p:nvSpPr>
          <p:cNvPr id="3" name="Title 2">
            <a:extLst>
              <a:ext uri="{FF2B5EF4-FFF2-40B4-BE49-F238E27FC236}">
                <a16:creationId xmlns:a16="http://schemas.microsoft.com/office/drawing/2014/main" id="{4CCEAFC4-813B-9B56-13EC-B481DBB9BCFC}"/>
              </a:ext>
            </a:extLst>
          </p:cNvPr>
          <p:cNvSpPr>
            <a:spLocks noGrp="1"/>
          </p:cNvSpPr>
          <p:nvPr>
            <p:ph type="title"/>
          </p:nvPr>
        </p:nvSpPr>
        <p:spPr/>
        <p:txBody>
          <a:bodyPr>
            <a:normAutofit fontScale="90000"/>
          </a:bodyPr>
          <a:lstStyle/>
          <a:p>
            <a:r>
              <a:rPr lang="en-US" sz="3600" i="1" dirty="0"/>
              <a:t>Righteousness surpassing that of the scribes and Pharisees</a:t>
            </a:r>
          </a:p>
        </p:txBody>
      </p:sp>
    </p:spTree>
    <p:extLst>
      <p:ext uri="{BB962C8B-B14F-4D97-AF65-F5344CB8AC3E}">
        <p14:creationId xmlns:p14="http://schemas.microsoft.com/office/powerpoint/2010/main" val="23604431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639413" y="1905000"/>
            <a:ext cx="10904435" cy="4953000"/>
          </a:xfrm>
        </p:spPr>
        <p:txBody>
          <a:bodyPr>
            <a:noAutofit/>
          </a:bodyPr>
          <a:lstStyle/>
          <a:p>
            <a:r>
              <a:rPr lang="en-US" sz="2800" dirty="0"/>
              <a:t> Questions needing an answer:</a:t>
            </a:r>
          </a:p>
          <a:p>
            <a:pPr marL="514350" indent="-514350">
              <a:lnSpc>
                <a:spcPct val="100000"/>
              </a:lnSpc>
              <a:spcBef>
                <a:spcPts val="600"/>
              </a:spcBef>
              <a:buClrTx/>
              <a:buFont typeface="+mj-lt"/>
              <a:buAutoNum type="arabicPeriod" startAt="6"/>
            </a:pPr>
            <a:r>
              <a:rPr lang="en-US" sz="3200" dirty="0"/>
              <a:t>If one is guilty of violating God’s law on marriage and divorce, how does one repent?</a:t>
            </a:r>
            <a:r>
              <a:rPr lang="en-US" sz="2800" dirty="0"/>
              <a:t>  </a:t>
            </a:r>
            <a:r>
              <a:rPr lang="en-US" sz="2800" b="0" dirty="0"/>
              <a:t>(</a:t>
            </a:r>
            <a:r>
              <a:rPr lang="en-US" sz="2600" b="0" dirty="0"/>
              <a:t>Mark 6:17-18; 2 Corinthians 7:9-11; </a:t>
            </a:r>
            <a:br>
              <a:rPr lang="en-US" sz="2600" b="0" dirty="0"/>
            </a:br>
            <a:r>
              <a:rPr lang="en-US" sz="2600" b="0" dirty="0"/>
              <a:t>Ezra 10:10-12)</a:t>
            </a:r>
          </a:p>
          <a:p>
            <a:pPr marL="205795" lvl="1"/>
            <a:endParaRPr lang="en-US" sz="2500" dirty="0"/>
          </a:p>
        </p:txBody>
      </p:sp>
      <p:sp>
        <p:nvSpPr>
          <p:cNvPr id="3" name="Title 2">
            <a:extLst>
              <a:ext uri="{FF2B5EF4-FFF2-40B4-BE49-F238E27FC236}">
                <a16:creationId xmlns:a16="http://schemas.microsoft.com/office/drawing/2014/main" id="{B3202574-D42A-4DEF-8AEE-F37E8CC6E9F9}"/>
              </a:ext>
            </a:extLst>
          </p:cNvPr>
          <p:cNvSpPr>
            <a:spLocks noGrp="1"/>
          </p:cNvSpPr>
          <p:nvPr>
            <p:ph type="title"/>
          </p:nvPr>
        </p:nvSpPr>
        <p:spPr/>
        <p:txBody>
          <a:bodyPr>
            <a:normAutofit fontScale="90000"/>
          </a:bodyPr>
          <a:lstStyle/>
          <a:p>
            <a:r>
              <a:rPr lang="en-US" sz="3600" i="1" dirty="0"/>
              <a:t>Righteousness surpassing that of the scribes and Pharisees</a:t>
            </a:r>
          </a:p>
        </p:txBody>
      </p:sp>
    </p:spTree>
    <p:extLst>
      <p:ext uri="{BB962C8B-B14F-4D97-AF65-F5344CB8AC3E}">
        <p14:creationId xmlns:p14="http://schemas.microsoft.com/office/powerpoint/2010/main" val="3075079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653143" y="1905000"/>
            <a:ext cx="10923814" cy="4953000"/>
          </a:xfrm>
        </p:spPr>
        <p:txBody>
          <a:bodyPr>
            <a:noAutofit/>
          </a:bodyPr>
          <a:lstStyle/>
          <a:p>
            <a:pPr>
              <a:lnSpc>
                <a:spcPct val="100000"/>
              </a:lnSpc>
              <a:spcBef>
                <a:spcPts val="600"/>
              </a:spcBef>
            </a:pPr>
            <a:r>
              <a:rPr lang="en-US" sz="2800" dirty="0"/>
              <a:t>Interesting that Jesus’ standard of righteousness re: marriage is found sandwiched between the following:</a:t>
            </a:r>
          </a:p>
          <a:p>
            <a:pPr marL="457200" indent="-457200">
              <a:lnSpc>
                <a:spcPct val="100000"/>
              </a:lnSpc>
              <a:spcBef>
                <a:spcPts val="600"/>
              </a:spcBef>
              <a:buFont typeface="Arial" panose="020B0604020202020204" pitchFamily="34" charset="0"/>
              <a:buChar char="•"/>
            </a:pPr>
            <a:r>
              <a:rPr lang="en-US" sz="2800" dirty="0"/>
              <a:t>Controlled anger (5:21-26)</a:t>
            </a:r>
          </a:p>
          <a:p>
            <a:pPr marL="457200" indent="-457200">
              <a:lnSpc>
                <a:spcPct val="100000"/>
              </a:lnSpc>
              <a:spcBef>
                <a:spcPts val="600"/>
              </a:spcBef>
              <a:buFont typeface="Arial" panose="020B0604020202020204" pitchFamily="34" charset="0"/>
              <a:buChar char="•"/>
            </a:pPr>
            <a:r>
              <a:rPr lang="en-US" sz="2800" dirty="0"/>
              <a:t>Purity of heart for the opposite sex (5:27-30) </a:t>
            </a:r>
          </a:p>
          <a:p>
            <a:pPr marL="457200" indent="-457200">
              <a:lnSpc>
                <a:spcPct val="100000"/>
              </a:lnSpc>
              <a:spcBef>
                <a:spcPts val="600"/>
              </a:spcBef>
              <a:buFont typeface="Arial" panose="020B0604020202020204" pitchFamily="34" charset="0"/>
              <a:buChar char="•"/>
            </a:pPr>
            <a:r>
              <a:rPr lang="en-US" sz="2800" dirty="0"/>
              <a:t>Faithfulness to our commitments and promises. (5:33-37).</a:t>
            </a:r>
          </a:p>
          <a:p>
            <a:pPr marL="457200" indent="-457200">
              <a:lnSpc>
                <a:spcPct val="100000"/>
              </a:lnSpc>
              <a:spcBef>
                <a:spcPts val="600"/>
              </a:spcBef>
              <a:buFont typeface="Arial" panose="020B0604020202020204" pitchFamily="34" charset="0"/>
              <a:buChar char="•"/>
            </a:pPr>
            <a:r>
              <a:rPr lang="en-US" sz="2800" dirty="0"/>
              <a:t>Turning from revenge. (5:38-42)</a:t>
            </a:r>
          </a:p>
          <a:p>
            <a:pPr marL="457200" indent="-457200">
              <a:lnSpc>
                <a:spcPct val="100000"/>
              </a:lnSpc>
              <a:spcBef>
                <a:spcPts val="600"/>
              </a:spcBef>
              <a:buFont typeface="Arial" panose="020B0604020202020204" pitchFamily="34" charset="0"/>
              <a:buChar char="•"/>
            </a:pPr>
            <a:r>
              <a:rPr lang="en-US" sz="2800" dirty="0"/>
              <a:t>Love (5:43-48)</a:t>
            </a:r>
          </a:p>
          <a:p>
            <a:endParaRPr lang="en-US" sz="2800" dirty="0"/>
          </a:p>
          <a:p>
            <a:pPr marL="205795" lvl="1"/>
            <a:endParaRPr lang="en-US" sz="2500" dirty="0"/>
          </a:p>
        </p:txBody>
      </p:sp>
      <p:sp>
        <p:nvSpPr>
          <p:cNvPr id="6" name="Title 2">
            <a:extLst>
              <a:ext uri="{FF2B5EF4-FFF2-40B4-BE49-F238E27FC236}">
                <a16:creationId xmlns:a16="http://schemas.microsoft.com/office/drawing/2014/main" id="{E7ED7D0F-D3AB-4D03-93A3-0F01294BFD1D}"/>
              </a:ext>
            </a:extLst>
          </p:cNvPr>
          <p:cNvSpPr>
            <a:spLocks noGrp="1"/>
          </p:cNvSpPr>
          <p:nvPr>
            <p:ph type="title"/>
          </p:nvPr>
        </p:nvSpPr>
        <p:spPr>
          <a:xfrm>
            <a:off x="653143" y="381000"/>
            <a:ext cx="9481457" cy="838200"/>
          </a:xfrm>
        </p:spPr>
        <p:txBody>
          <a:bodyPr>
            <a:normAutofit fontScale="90000"/>
          </a:bodyPr>
          <a:lstStyle/>
          <a:p>
            <a:r>
              <a:rPr lang="en-US" sz="3600" dirty="0"/>
              <a:t>Marriage/Divorce – Matthew 5:31-32</a:t>
            </a:r>
            <a:endParaRPr lang="en-US" sz="3600" i="1" dirty="0"/>
          </a:p>
        </p:txBody>
      </p:sp>
    </p:spTree>
    <p:extLst>
      <p:ext uri="{BB962C8B-B14F-4D97-AF65-F5344CB8AC3E}">
        <p14:creationId xmlns:p14="http://schemas.microsoft.com/office/powerpoint/2010/main" val="390288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639413" y="1905000"/>
            <a:ext cx="10904435" cy="4953000"/>
          </a:xfrm>
        </p:spPr>
        <p:txBody>
          <a:bodyPr>
            <a:noAutofit/>
          </a:bodyPr>
          <a:lstStyle/>
          <a:p>
            <a:pPr>
              <a:lnSpc>
                <a:spcPct val="100000"/>
              </a:lnSpc>
              <a:spcBef>
                <a:spcPts val="600"/>
              </a:spcBef>
            </a:pPr>
            <a:r>
              <a:rPr lang="en-US" sz="3000" dirty="0"/>
              <a:t>Hebrews 13:4, </a:t>
            </a:r>
            <a:r>
              <a:rPr lang="en-US" sz="3000" b="0" i="1" dirty="0"/>
              <a:t>“</a:t>
            </a:r>
            <a:r>
              <a:rPr lang="en-US" sz="3000" i="1" dirty="0"/>
              <a:t>Marriage is to be held in honor </a:t>
            </a:r>
            <a:r>
              <a:rPr lang="en-US" sz="3000" b="0" i="1" dirty="0"/>
              <a:t>among all, and the marriage bed is to be undefiled; for fornicators and adulterers God will judge.”</a:t>
            </a:r>
          </a:p>
          <a:p>
            <a:pPr marL="457200" indent="-457200">
              <a:lnSpc>
                <a:spcPct val="100000"/>
              </a:lnSpc>
              <a:spcBef>
                <a:spcPts val="600"/>
              </a:spcBef>
              <a:buClrTx/>
              <a:buFont typeface="Arial" panose="020B0604020202020204" pitchFamily="34" charset="0"/>
              <a:buChar char="•"/>
            </a:pPr>
            <a:r>
              <a:rPr lang="en-US" sz="2800" i="1" dirty="0"/>
              <a:t>“Honor” </a:t>
            </a:r>
            <a:r>
              <a:rPr lang="en-US" sz="2800" dirty="0"/>
              <a:t>- “valuable, i.e. costly, or honored, esteemed or beloved” </a:t>
            </a:r>
            <a:r>
              <a:rPr lang="en-US" dirty="0"/>
              <a:t>(Strong’s) </a:t>
            </a:r>
            <a:endParaRPr lang="en-US" sz="3200" dirty="0"/>
          </a:p>
          <a:p>
            <a:pPr marL="457200" indent="-457200">
              <a:lnSpc>
                <a:spcPct val="100000"/>
              </a:lnSpc>
              <a:spcBef>
                <a:spcPts val="600"/>
              </a:spcBef>
              <a:buClrTx/>
              <a:buFont typeface="Arial" panose="020B0604020202020204" pitchFamily="34" charset="0"/>
              <a:buChar char="•"/>
            </a:pPr>
            <a:r>
              <a:rPr lang="en-US" sz="3000" dirty="0"/>
              <a:t>Jesus established His standard of righteousness to honor His Father and the covenant of marriage He created. </a:t>
            </a:r>
          </a:p>
          <a:p>
            <a:pPr marL="205795" lvl="1"/>
            <a:endParaRPr lang="en-US" sz="2500" dirty="0"/>
          </a:p>
        </p:txBody>
      </p:sp>
      <p:sp>
        <p:nvSpPr>
          <p:cNvPr id="3" name="Title 2">
            <a:extLst>
              <a:ext uri="{FF2B5EF4-FFF2-40B4-BE49-F238E27FC236}">
                <a16:creationId xmlns:a16="http://schemas.microsoft.com/office/drawing/2014/main" id="{B3202574-D42A-4DEF-8AEE-F37E8CC6E9F9}"/>
              </a:ext>
            </a:extLst>
          </p:cNvPr>
          <p:cNvSpPr>
            <a:spLocks noGrp="1"/>
          </p:cNvSpPr>
          <p:nvPr>
            <p:ph type="title"/>
          </p:nvPr>
        </p:nvSpPr>
        <p:spPr/>
        <p:txBody>
          <a:bodyPr>
            <a:normAutofit fontScale="90000"/>
          </a:bodyPr>
          <a:lstStyle/>
          <a:p>
            <a:r>
              <a:rPr lang="en-US" sz="3600" i="1" dirty="0"/>
              <a:t>Righteousness surpassing that of the scribes and Pharisees</a:t>
            </a:r>
          </a:p>
        </p:txBody>
      </p:sp>
    </p:spTree>
    <p:extLst>
      <p:ext uri="{BB962C8B-B14F-4D97-AF65-F5344CB8AC3E}">
        <p14:creationId xmlns:p14="http://schemas.microsoft.com/office/powerpoint/2010/main" val="2514328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374073" y="1530927"/>
            <a:ext cx="11402291" cy="4953000"/>
          </a:xfrm>
        </p:spPr>
        <p:txBody>
          <a:bodyPr>
            <a:noAutofit/>
          </a:bodyPr>
          <a:lstStyle/>
          <a:p>
            <a:pPr>
              <a:lnSpc>
                <a:spcPct val="100000"/>
              </a:lnSpc>
              <a:spcBef>
                <a:spcPts val="1200"/>
              </a:spcBef>
              <a:spcAft>
                <a:spcPts val="600"/>
              </a:spcAft>
            </a:pPr>
            <a:r>
              <a:rPr lang="en-US" sz="3200" i="1" dirty="0"/>
              <a:t>“I say to you…”</a:t>
            </a:r>
            <a:r>
              <a:rPr lang="en-US" sz="3200" dirty="0"/>
              <a:t> – Jesus exercising His authority. </a:t>
            </a:r>
            <a:r>
              <a:rPr lang="en-US" sz="3200" b="0" dirty="0"/>
              <a:t>(Matthew 7:28-29 ; Mark 1:27)</a:t>
            </a:r>
          </a:p>
          <a:p>
            <a:pPr>
              <a:lnSpc>
                <a:spcPct val="100000"/>
              </a:lnSpc>
              <a:spcBef>
                <a:spcPts val="1200"/>
              </a:spcBef>
              <a:spcAft>
                <a:spcPts val="600"/>
              </a:spcAft>
            </a:pPr>
            <a:r>
              <a:rPr lang="en-US" sz="3200" dirty="0"/>
              <a:t>The scribes and the Pharisees had established their own standards of righteousness. </a:t>
            </a:r>
            <a:br>
              <a:rPr lang="en-US" sz="3200" dirty="0"/>
            </a:br>
            <a:r>
              <a:rPr lang="en-US" sz="3200" b="0" dirty="0"/>
              <a:t>(Matthew 15:1-3;Romans 9:30-32; 10:1-4)</a:t>
            </a:r>
            <a:endParaRPr lang="en-US" sz="3600" b="0" dirty="0"/>
          </a:p>
          <a:p>
            <a:pPr>
              <a:lnSpc>
                <a:spcPct val="100000"/>
              </a:lnSpc>
              <a:spcBef>
                <a:spcPts val="1200"/>
              </a:spcBef>
              <a:spcAft>
                <a:spcPts val="600"/>
              </a:spcAft>
            </a:pPr>
            <a:r>
              <a:rPr lang="en-US" sz="3200" dirty="0"/>
              <a:t>Jesus is now establishing His standard for any desiring to be part of His kingdom! </a:t>
            </a:r>
            <a:r>
              <a:rPr lang="en-US" sz="3200" b="0" dirty="0"/>
              <a:t>(Luke 16:16)</a:t>
            </a:r>
          </a:p>
        </p:txBody>
      </p:sp>
      <p:sp>
        <p:nvSpPr>
          <p:cNvPr id="3" name="Title 2">
            <a:extLst>
              <a:ext uri="{FF2B5EF4-FFF2-40B4-BE49-F238E27FC236}">
                <a16:creationId xmlns:a16="http://schemas.microsoft.com/office/drawing/2014/main" id="{B3202574-D42A-4DEF-8AEE-F37E8CC6E9F9}"/>
              </a:ext>
            </a:extLst>
          </p:cNvPr>
          <p:cNvSpPr>
            <a:spLocks noGrp="1"/>
          </p:cNvSpPr>
          <p:nvPr>
            <p:ph type="title"/>
          </p:nvPr>
        </p:nvSpPr>
        <p:spPr>
          <a:xfrm>
            <a:off x="639413" y="182880"/>
            <a:ext cx="10904435" cy="982814"/>
          </a:xfrm>
        </p:spPr>
        <p:txBody>
          <a:bodyPr>
            <a:normAutofit/>
          </a:bodyPr>
          <a:lstStyle/>
          <a:p>
            <a:r>
              <a:rPr lang="en-US" sz="3600" dirty="0"/>
              <a:t>Jesus’ Standard Of Righteousness</a:t>
            </a:r>
          </a:p>
        </p:txBody>
      </p:sp>
    </p:spTree>
    <p:extLst>
      <p:ext uri="{BB962C8B-B14F-4D97-AF65-F5344CB8AC3E}">
        <p14:creationId xmlns:p14="http://schemas.microsoft.com/office/powerpoint/2010/main" val="4242099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355600" y="1473200"/>
            <a:ext cx="11404600" cy="5384800"/>
          </a:xfrm>
        </p:spPr>
        <p:txBody>
          <a:bodyPr>
            <a:noAutofit/>
          </a:bodyPr>
          <a:lstStyle/>
          <a:p>
            <a:pPr marL="720145" lvl="1" indent="-514350">
              <a:lnSpc>
                <a:spcPct val="100000"/>
              </a:lnSpc>
              <a:spcBef>
                <a:spcPts val="600"/>
              </a:spcBef>
              <a:spcAft>
                <a:spcPts val="600"/>
              </a:spcAft>
              <a:buAutoNum type="arabicPeriod"/>
            </a:pPr>
            <a:r>
              <a:rPr lang="en-US" sz="3600" b="1" dirty="0"/>
              <a:t>Anger </a:t>
            </a:r>
            <a:r>
              <a:rPr lang="en-US" sz="3600" dirty="0"/>
              <a:t>(5:21-26)</a:t>
            </a:r>
          </a:p>
          <a:p>
            <a:pPr marL="720145" lvl="1" indent="-514350">
              <a:lnSpc>
                <a:spcPct val="100000"/>
              </a:lnSpc>
              <a:spcBef>
                <a:spcPts val="600"/>
              </a:spcBef>
              <a:spcAft>
                <a:spcPts val="600"/>
              </a:spcAft>
              <a:buAutoNum type="arabicPeriod"/>
            </a:pPr>
            <a:r>
              <a:rPr lang="en-US" sz="3600" b="1" dirty="0"/>
              <a:t>Lust</a:t>
            </a:r>
            <a:r>
              <a:rPr lang="en-US" sz="3600" dirty="0"/>
              <a:t> (5:27-30)</a:t>
            </a:r>
          </a:p>
          <a:p>
            <a:pPr marL="205795" lvl="1">
              <a:lnSpc>
                <a:spcPct val="100000"/>
              </a:lnSpc>
              <a:spcBef>
                <a:spcPts val="600"/>
              </a:spcBef>
              <a:spcAft>
                <a:spcPts val="600"/>
              </a:spcAft>
            </a:pPr>
            <a:r>
              <a:rPr lang="en-US" sz="3600" dirty="0"/>
              <a:t>Both begin in the heart before the actions of murder or adultery take place. </a:t>
            </a:r>
          </a:p>
        </p:txBody>
      </p:sp>
      <p:sp>
        <p:nvSpPr>
          <p:cNvPr id="3" name="Title 2">
            <a:extLst>
              <a:ext uri="{FF2B5EF4-FFF2-40B4-BE49-F238E27FC236}">
                <a16:creationId xmlns:a16="http://schemas.microsoft.com/office/drawing/2014/main" id="{B3202574-D42A-4DEF-8AEE-F37E8CC6E9F9}"/>
              </a:ext>
            </a:extLst>
          </p:cNvPr>
          <p:cNvSpPr>
            <a:spLocks noGrp="1"/>
          </p:cNvSpPr>
          <p:nvPr>
            <p:ph type="title"/>
          </p:nvPr>
        </p:nvSpPr>
        <p:spPr/>
        <p:txBody>
          <a:bodyPr>
            <a:normAutofit fontScale="90000"/>
          </a:bodyPr>
          <a:lstStyle/>
          <a:p>
            <a:r>
              <a:rPr lang="en-US" sz="4000" dirty="0"/>
              <a:t>Matthew 5:21-26</a:t>
            </a:r>
            <a:endParaRPr lang="en-US" sz="3600" i="1" dirty="0"/>
          </a:p>
        </p:txBody>
      </p:sp>
    </p:spTree>
    <p:extLst>
      <p:ext uri="{BB962C8B-B14F-4D97-AF65-F5344CB8AC3E}">
        <p14:creationId xmlns:p14="http://schemas.microsoft.com/office/powerpoint/2010/main" val="2546182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440871" y="1905000"/>
            <a:ext cx="11364686" cy="4953000"/>
          </a:xfrm>
        </p:spPr>
        <p:txBody>
          <a:bodyPr>
            <a:noAutofit/>
          </a:bodyPr>
          <a:lstStyle/>
          <a:p>
            <a:pPr>
              <a:lnSpc>
                <a:spcPct val="100000"/>
              </a:lnSpc>
              <a:spcBef>
                <a:spcPts val="600"/>
              </a:spcBef>
            </a:pPr>
            <a:r>
              <a:rPr lang="en-US" sz="3200" dirty="0"/>
              <a:t>Jesus standard of righteousness in regards to: Marriage (Vs. 31-32)</a:t>
            </a:r>
          </a:p>
          <a:p>
            <a:pPr lvl="1">
              <a:lnSpc>
                <a:spcPct val="100000"/>
              </a:lnSpc>
              <a:spcBef>
                <a:spcPts val="600"/>
              </a:spcBef>
            </a:pPr>
            <a:r>
              <a:rPr lang="en-US" sz="4000" dirty="0"/>
              <a:t>“</a:t>
            </a:r>
            <a:r>
              <a:rPr lang="en-US" sz="4000" b="1" i="1" dirty="0"/>
              <a:t>It was said</a:t>
            </a:r>
            <a:r>
              <a:rPr lang="en-US" sz="4000" i="1" dirty="0"/>
              <a:t>, ‘whoever divorces his wife, let him </a:t>
            </a:r>
            <a:r>
              <a:rPr lang="en-US" sz="4000" b="1" i="1" dirty="0"/>
              <a:t>give her a certificate of divorce</a:t>
            </a:r>
            <a:r>
              <a:rPr lang="en-US" sz="4000" dirty="0"/>
              <a:t>’”</a:t>
            </a:r>
          </a:p>
        </p:txBody>
      </p:sp>
      <p:sp>
        <p:nvSpPr>
          <p:cNvPr id="3" name="Title 2">
            <a:extLst>
              <a:ext uri="{FF2B5EF4-FFF2-40B4-BE49-F238E27FC236}">
                <a16:creationId xmlns:a16="http://schemas.microsoft.com/office/drawing/2014/main" id="{B3202574-D42A-4DEF-8AEE-F37E8CC6E9F9}"/>
              </a:ext>
            </a:extLst>
          </p:cNvPr>
          <p:cNvSpPr>
            <a:spLocks noGrp="1"/>
          </p:cNvSpPr>
          <p:nvPr>
            <p:ph type="title"/>
          </p:nvPr>
        </p:nvSpPr>
        <p:spPr>
          <a:xfrm>
            <a:off x="440871" y="0"/>
            <a:ext cx="11364686" cy="1524000"/>
          </a:xfrm>
        </p:spPr>
        <p:txBody>
          <a:bodyPr>
            <a:normAutofit fontScale="90000"/>
          </a:bodyPr>
          <a:lstStyle/>
          <a:p>
            <a:r>
              <a:rPr lang="en-US" sz="3600" i="1" dirty="0"/>
              <a:t>Righteousness surpassing that of the scribes and Pharisees re: </a:t>
            </a:r>
            <a:r>
              <a:rPr lang="en-US" sz="4000" i="1" dirty="0"/>
              <a:t>Marriage &amp; Divorce</a:t>
            </a:r>
            <a:endParaRPr lang="en-US" sz="3600" i="1" dirty="0"/>
          </a:p>
        </p:txBody>
      </p:sp>
    </p:spTree>
    <p:extLst>
      <p:ext uri="{BB962C8B-B14F-4D97-AF65-F5344CB8AC3E}">
        <p14:creationId xmlns:p14="http://schemas.microsoft.com/office/powerpoint/2010/main" val="3708818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408214" y="1660071"/>
            <a:ext cx="11783786" cy="4953000"/>
          </a:xfrm>
        </p:spPr>
        <p:txBody>
          <a:bodyPr>
            <a:noAutofit/>
          </a:bodyPr>
          <a:lstStyle/>
          <a:p>
            <a:pPr>
              <a:lnSpc>
                <a:spcPct val="100000"/>
              </a:lnSpc>
              <a:spcBef>
                <a:spcPts val="600"/>
              </a:spcBef>
            </a:pPr>
            <a:r>
              <a:rPr lang="en-US" sz="3200" dirty="0"/>
              <a:t>Jesus standard of righteousness in in regards to: Marriage (Vs. 31-32)</a:t>
            </a:r>
          </a:p>
          <a:p>
            <a:pPr lvl="1">
              <a:lnSpc>
                <a:spcPct val="100000"/>
              </a:lnSpc>
              <a:spcBef>
                <a:spcPts val="600"/>
              </a:spcBef>
            </a:pPr>
            <a:r>
              <a:rPr lang="en-US" sz="4000" dirty="0"/>
              <a:t>“</a:t>
            </a:r>
            <a:r>
              <a:rPr lang="en-US" sz="4000" b="1" i="1" dirty="0"/>
              <a:t>But I say to you </a:t>
            </a:r>
            <a:r>
              <a:rPr lang="en-US" sz="4000" i="1" dirty="0"/>
              <a:t>that everyone who divorces  his wife, </a:t>
            </a:r>
            <a:r>
              <a:rPr lang="en-US" sz="4000" b="1" i="1" dirty="0"/>
              <a:t>except for the reason of unchastity (fornication</a:t>
            </a:r>
            <a:r>
              <a:rPr lang="en-US" sz="4000" i="1" dirty="0"/>
              <a:t>; ASV), </a:t>
            </a:r>
            <a:r>
              <a:rPr lang="en-US" sz="4000" b="1" i="1" dirty="0"/>
              <a:t>makes her commit adultery</a:t>
            </a:r>
            <a:r>
              <a:rPr lang="en-US" sz="4000" i="1" dirty="0"/>
              <a:t>; and whoever marries a divorced woman commits adultery</a:t>
            </a:r>
            <a:r>
              <a:rPr lang="en-US" sz="4000" dirty="0"/>
              <a:t>.”</a:t>
            </a:r>
          </a:p>
          <a:p>
            <a:pPr marL="205795" lvl="1"/>
            <a:endParaRPr lang="en-US" sz="2500" dirty="0"/>
          </a:p>
        </p:txBody>
      </p:sp>
      <p:sp>
        <p:nvSpPr>
          <p:cNvPr id="3" name="Title 2">
            <a:extLst>
              <a:ext uri="{FF2B5EF4-FFF2-40B4-BE49-F238E27FC236}">
                <a16:creationId xmlns:a16="http://schemas.microsoft.com/office/drawing/2014/main" id="{B3202574-D42A-4DEF-8AEE-F37E8CC6E9F9}"/>
              </a:ext>
            </a:extLst>
          </p:cNvPr>
          <p:cNvSpPr>
            <a:spLocks noGrp="1"/>
          </p:cNvSpPr>
          <p:nvPr>
            <p:ph type="title"/>
          </p:nvPr>
        </p:nvSpPr>
        <p:spPr>
          <a:xfrm>
            <a:off x="408214" y="381000"/>
            <a:ext cx="9726386" cy="838200"/>
          </a:xfrm>
        </p:spPr>
        <p:txBody>
          <a:bodyPr>
            <a:normAutofit fontScale="90000"/>
          </a:bodyPr>
          <a:lstStyle/>
          <a:p>
            <a:r>
              <a:rPr lang="en-US" sz="3600" dirty="0"/>
              <a:t>Marriage/Divorce – Matthew 5:31-32</a:t>
            </a:r>
            <a:endParaRPr lang="en-US" sz="3600" i="1" dirty="0"/>
          </a:p>
        </p:txBody>
      </p:sp>
    </p:spTree>
    <p:extLst>
      <p:ext uri="{BB962C8B-B14F-4D97-AF65-F5344CB8AC3E}">
        <p14:creationId xmlns:p14="http://schemas.microsoft.com/office/powerpoint/2010/main" val="49291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440871" y="1905000"/>
            <a:ext cx="11564316" cy="4953000"/>
          </a:xfrm>
        </p:spPr>
        <p:txBody>
          <a:bodyPr>
            <a:noAutofit/>
          </a:bodyPr>
          <a:lstStyle/>
          <a:p>
            <a:pPr marL="457200" indent="-457200">
              <a:lnSpc>
                <a:spcPct val="100000"/>
              </a:lnSpc>
              <a:spcBef>
                <a:spcPts val="1200"/>
              </a:spcBef>
              <a:buFont typeface="Arial" panose="020B0604020202020204" pitchFamily="34" charset="0"/>
              <a:buChar char="•"/>
            </a:pPr>
            <a:r>
              <a:rPr lang="en-US" sz="3500" dirty="0"/>
              <a:t>Who raised the subject here in </a:t>
            </a:r>
            <a:br>
              <a:rPr lang="en-US" sz="3500" dirty="0"/>
            </a:br>
            <a:r>
              <a:rPr lang="en-US" sz="3500" dirty="0"/>
              <a:t>Matthew 5? </a:t>
            </a:r>
            <a:r>
              <a:rPr lang="en-US" sz="3500" b="0" dirty="0"/>
              <a:t>(Jesus establishes His authority)</a:t>
            </a:r>
          </a:p>
          <a:p>
            <a:pPr marL="457200" indent="-457200">
              <a:lnSpc>
                <a:spcPct val="100000"/>
              </a:lnSpc>
              <a:spcBef>
                <a:spcPts val="1200"/>
              </a:spcBef>
              <a:buFont typeface="Arial" panose="020B0604020202020204" pitchFamily="34" charset="0"/>
              <a:buChar char="•"/>
            </a:pPr>
            <a:r>
              <a:rPr lang="en-US" sz="3500" dirty="0"/>
              <a:t>What about in Matthew 19:3-9?   </a:t>
            </a:r>
            <a:br>
              <a:rPr lang="en-US" sz="3500" dirty="0"/>
            </a:br>
            <a:r>
              <a:rPr lang="en-US" sz="3500" dirty="0"/>
              <a:t>What was their real point? </a:t>
            </a:r>
            <a:r>
              <a:rPr lang="en-US" sz="3500" b="0" dirty="0"/>
              <a:t>(Jesus confirms His Father’s authority in the beginning; Genesis 2:24)</a:t>
            </a:r>
          </a:p>
          <a:p>
            <a:pPr marL="457200" indent="-457200">
              <a:lnSpc>
                <a:spcPct val="100000"/>
              </a:lnSpc>
              <a:spcBef>
                <a:spcPts val="1200"/>
              </a:spcBef>
              <a:buFont typeface="Arial" panose="020B0604020202020204" pitchFamily="34" charset="0"/>
              <a:buChar char="•"/>
            </a:pPr>
            <a:r>
              <a:rPr lang="en-US" sz="3500" dirty="0"/>
              <a:t>God &amp; His Son Jesus had already answered the question!</a:t>
            </a:r>
          </a:p>
          <a:p>
            <a:pPr marL="205795" lvl="1"/>
            <a:endParaRPr lang="en-US" sz="2500" dirty="0"/>
          </a:p>
        </p:txBody>
      </p:sp>
      <p:sp>
        <p:nvSpPr>
          <p:cNvPr id="3" name="Title 2">
            <a:extLst>
              <a:ext uri="{FF2B5EF4-FFF2-40B4-BE49-F238E27FC236}">
                <a16:creationId xmlns:a16="http://schemas.microsoft.com/office/drawing/2014/main" id="{B3202574-D42A-4DEF-8AEE-F37E8CC6E9F9}"/>
              </a:ext>
            </a:extLst>
          </p:cNvPr>
          <p:cNvSpPr>
            <a:spLocks noGrp="1"/>
          </p:cNvSpPr>
          <p:nvPr>
            <p:ph type="title"/>
          </p:nvPr>
        </p:nvSpPr>
        <p:spPr>
          <a:xfrm>
            <a:off x="440871" y="381000"/>
            <a:ext cx="9693729" cy="838200"/>
          </a:xfrm>
        </p:spPr>
        <p:txBody>
          <a:bodyPr>
            <a:normAutofit fontScale="90000"/>
          </a:bodyPr>
          <a:lstStyle/>
          <a:p>
            <a:r>
              <a:rPr lang="en-US" sz="3600" dirty="0"/>
              <a:t>Marriage/Divorce – Matthew 5:31-32</a:t>
            </a:r>
            <a:endParaRPr lang="en-US" sz="3600" i="1" dirty="0"/>
          </a:p>
        </p:txBody>
      </p:sp>
    </p:spTree>
    <p:extLst>
      <p:ext uri="{BB962C8B-B14F-4D97-AF65-F5344CB8AC3E}">
        <p14:creationId xmlns:p14="http://schemas.microsoft.com/office/powerpoint/2010/main" val="2559379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375557" y="1600200"/>
            <a:ext cx="11527972" cy="5257800"/>
          </a:xfrm>
        </p:spPr>
        <p:txBody>
          <a:bodyPr>
            <a:noAutofit/>
          </a:bodyPr>
          <a:lstStyle/>
          <a:p>
            <a:pPr>
              <a:lnSpc>
                <a:spcPct val="100000"/>
              </a:lnSpc>
              <a:spcBef>
                <a:spcPts val="1200"/>
              </a:spcBef>
            </a:pPr>
            <a:r>
              <a:rPr lang="en-US" sz="3200" dirty="0"/>
              <a:t>“</a:t>
            </a:r>
            <a:r>
              <a:rPr lang="en-US" sz="3200" i="1" dirty="0"/>
              <a:t>It was said, ‘whoever divorces his wife, let him give her a certificate of divorce</a:t>
            </a:r>
            <a:r>
              <a:rPr lang="en-US" sz="3200" dirty="0"/>
              <a:t>’” </a:t>
            </a:r>
            <a:r>
              <a:rPr lang="en-US" sz="2800" b="0" dirty="0"/>
              <a:t>(Matthew 19:7-8)</a:t>
            </a:r>
            <a:endParaRPr lang="en-US" sz="3200" b="0" dirty="0"/>
          </a:p>
          <a:p>
            <a:pPr>
              <a:lnSpc>
                <a:spcPct val="100000"/>
              </a:lnSpc>
              <a:spcBef>
                <a:spcPts val="1200"/>
              </a:spcBef>
            </a:pPr>
            <a:r>
              <a:rPr lang="en-US" sz="3200" dirty="0"/>
              <a:t>From Deuteronomy 24:1-4</a:t>
            </a:r>
          </a:p>
          <a:p>
            <a:pPr marL="514350" indent="-514350">
              <a:lnSpc>
                <a:spcPct val="100000"/>
              </a:lnSpc>
              <a:spcBef>
                <a:spcPts val="1200"/>
              </a:spcBef>
              <a:buClrTx/>
              <a:buFont typeface="Arial" panose="020B0604020202020204" pitchFamily="34" charset="0"/>
              <a:buChar char="•"/>
            </a:pPr>
            <a:r>
              <a:rPr lang="en-US" sz="2800" b="0" dirty="0"/>
              <a:t>Limiting the out-of-control. “</a:t>
            </a:r>
            <a:r>
              <a:rPr lang="en-US" sz="2800" i="1" dirty="0"/>
              <a:t>Indecency</a:t>
            </a:r>
            <a:r>
              <a:rPr lang="en-US" sz="2800" b="0" dirty="0"/>
              <a:t>” </a:t>
            </a:r>
          </a:p>
          <a:p>
            <a:pPr marL="514350" indent="-514350">
              <a:lnSpc>
                <a:spcPct val="100000"/>
              </a:lnSpc>
              <a:spcBef>
                <a:spcPts val="1200"/>
              </a:spcBef>
              <a:buClrTx/>
              <a:buFont typeface="Arial" panose="020B0604020202020204" pitchFamily="34" charset="0"/>
              <a:buChar char="•"/>
            </a:pPr>
            <a:r>
              <a:rPr lang="en-US" sz="2800" b="0" dirty="0"/>
              <a:t>Give a “</a:t>
            </a:r>
            <a:r>
              <a:rPr lang="en-US" sz="2800" i="1" dirty="0"/>
              <a:t>certificate of divorce</a:t>
            </a:r>
            <a:r>
              <a:rPr lang="en-US" sz="2800" b="0" dirty="0"/>
              <a:t>” – </a:t>
            </a:r>
            <a:r>
              <a:rPr lang="en-US" sz="2800" dirty="0"/>
              <a:t>install solemnity to marriage and divorce</a:t>
            </a:r>
            <a:r>
              <a:rPr lang="en-US" sz="2800" b="0" dirty="0"/>
              <a:t>.</a:t>
            </a:r>
          </a:p>
          <a:p>
            <a:pPr marL="514350" indent="-514350">
              <a:lnSpc>
                <a:spcPct val="100000"/>
              </a:lnSpc>
              <a:spcBef>
                <a:spcPts val="1200"/>
              </a:spcBef>
              <a:buClrTx/>
              <a:buFont typeface="Arial" panose="020B0604020202020204" pitchFamily="34" charset="0"/>
              <a:buChar char="•"/>
            </a:pPr>
            <a:r>
              <a:rPr lang="en-US" sz="2800" b="0" dirty="0"/>
              <a:t>Not allowed to take her back. </a:t>
            </a:r>
            <a:r>
              <a:rPr lang="en-US" sz="2800" dirty="0"/>
              <a:t>Marriage not to be treated as a revolving door</a:t>
            </a:r>
            <a:r>
              <a:rPr lang="en-US" sz="2800" b="0" dirty="0"/>
              <a:t>.</a:t>
            </a:r>
          </a:p>
          <a:p>
            <a:pPr marL="514350" indent="-514350">
              <a:lnSpc>
                <a:spcPct val="100000"/>
              </a:lnSpc>
              <a:spcBef>
                <a:spcPts val="1200"/>
              </a:spcBef>
              <a:buClrTx/>
              <a:buFont typeface="Arial" panose="020B0604020202020204" pitchFamily="34" charset="0"/>
              <a:buChar char="•"/>
            </a:pPr>
            <a:r>
              <a:rPr lang="en-US" sz="2800" dirty="0"/>
              <a:t>Matthew 19:8 – </a:t>
            </a:r>
            <a:r>
              <a:rPr lang="en-US" sz="2800" b="1" dirty="0"/>
              <a:t>“</a:t>
            </a:r>
            <a:r>
              <a:rPr lang="en-US" sz="2800" b="1" i="1" dirty="0"/>
              <a:t>because of your hardness of heart</a:t>
            </a:r>
            <a:r>
              <a:rPr lang="en-US" sz="2800" b="1" dirty="0"/>
              <a:t>”.</a:t>
            </a:r>
          </a:p>
          <a:p>
            <a:pPr marL="514350" indent="-514350">
              <a:lnSpc>
                <a:spcPct val="100000"/>
              </a:lnSpc>
              <a:spcBef>
                <a:spcPts val="1200"/>
              </a:spcBef>
              <a:buClrTx/>
              <a:buFont typeface="Arial" panose="020B0604020202020204" pitchFamily="34" charset="0"/>
              <a:buChar char="•"/>
            </a:pPr>
            <a:endParaRPr lang="en-US" sz="3200" b="0" dirty="0"/>
          </a:p>
        </p:txBody>
      </p:sp>
      <p:sp>
        <p:nvSpPr>
          <p:cNvPr id="8" name="Title 2">
            <a:extLst>
              <a:ext uri="{FF2B5EF4-FFF2-40B4-BE49-F238E27FC236}">
                <a16:creationId xmlns:a16="http://schemas.microsoft.com/office/drawing/2014/main" id="{45E261E2-0244-4140-AE08-DDB190863CB6}"/>
              </a:ext>
            </a:extLst>
          </p:cNvPr>
          <p:cNvSpPr>
            <a:spLocks noGrp="1"/>
          </p:cNvSpPr>
          <p:nvPr>
            <p:ph type="title"/>
          </p:nvPr>
        </p:nvSpPr>
        <p:spPr>
          <a:xfrm>
            <a:off x="375557" y="381000"/>
            <a:ext cx="11527972" cy="838200"/>
          </a:xfrm>
        </p:spPr>
        <p:txBody>
          <a:bodyPr>
            <a:normAutofit fontScale="90000"/>
          </a:bodyPr>
          <a:lstStyle/>
          <a:p>
            <a:r>
              <a:rPr lang="en-US" sz="3600" dirty="0"/>
              <a:t>Marriage/Divorce – </a:t>
            </a:r>
            <a:r>
              <a:rPr lang="en-US" sz="3200" dirty="0"/>
              <a:t>Matthew 5:31-32 &amp; 19:1-9</a:t>
            </a:r>
            <a:endParaRPr lang="en-US" sz="3600" i="1" dirty="0"/>
          </a:p>
        </p:txBody>
      </p:sp>
    </p:spTree>
    <p:extLst>
      <p:ext uri="{BB962C8B-B14F-4D97-AF65-F5344CB8AC3E}">
        <p14:creationId xmlns:p14="http://schemas.microsoft.com/office/powerpoint/2010/main" val="90800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620486" y="1676400"/>
            <a:ext cx="11217728" cy="5181600"/>
          </a:xfrm>
        </p:spPr>
        <p:txBody>
          <a:bodyPr>
            <a:noAutofit/>
          </a:bodyPr>
          <a:lstStyle/>
          <a:p>
            <a:pPr>
              <a:lnSpc>
                <a:spcPct val="100000"/>
              </a:lnSpc>
              <a:spcBef>
                <a:spcPts val="1200"/>
              </a:spcBef>
            </a:pPr>
            <a:r>
              <a:rPr lang="en-US" sz="2800" dirty="0"/>
              <a:t>Under the law of Moses, could the spouse of one who committed adultery remarry? Why?</a:t>
            </a:r>
          </a:p>
          <a:p>
            <a:pPr marL="457200" indent="-457200">
              <a:lnSpc>
                <a:spcPct val="100000"/>
              </a:lnSpc>
              <a:spcBef>
                <a:spcPts val="1200"/>
              </a:spcBef>
              <a:buFont typeface="Arial" panose="020B0604020202020204" pitchFamily="34" charset="0"/>
              <a:buChar char="•"/>
            </a:pPr>
            <a:r>
              <a:rPr lang="en-US" sz="2800" b="0" dirty="0"/>
              <a:t>The law called for the adulterer to be put to death.</a:t>
            </a:r>
          </a:p>
          <a:p>
            <a:pPr>
              <a:lnSpc>
                <a:spcPct val="100000"/>
              </a:lnSpc>
              <a:spcBef>
                <a:spcPts val="1200"/>
              </a:spcBef>
            </a:pPr>
            <a:r>
              <a:rPr lang="en-US" sz="2800" dirty="0"/>
              <a:t>What was the real reason men put away their wives during the time of Moses and Jesus? Anything? </a:t>
            </a:r>
            <a:br>
              <a:rPr lang="en-US" sz="2800" dirty="0"/>
            </a:br>
            <a:r>
              <a:rPr lang="en-US" sz="2800" dirty="0"/>
              <a:t>Some </a:t>
            </a:r>
            <a:r>
              <a:rPr lang="en-US" sz="2800" i="1" dirty="0"/>
              <a:t>“indecency”</a:t>
            </a:r>
            <a:r>
              <a:rPr lang="en-US" sz="2800" dirty="0"/>
              <a:t>? </a:t>
            </a:r>
          </a:p>
          <a:p>
            <a:pPr marL="457200" indent="-457200">
              <a:lnSpc>
                <a:spcPct val="100000"/>
              </a:lnSpc>
              <a:spcBef>
                <a:spcPts val="1200"/>
              </a:spcBef>
              <a:buFont typeface="Arial" panose="020B0604020202020204" pitchFamily="34" charset="0"/>
              <a:buChar char="•"/>
            </a:pPr>
            <a:r>
              <a:rPr lang="en-US" sz="2800" dirty="0"/>
              <a:t>Lust for another woman. </a:t>
            </a:r>
          </a:p>
          <a:p>
            <a:pPr marL="457200" indent="-457200">
              <a:lnSpc>
                <a:spcPct val="100000"/>
              </a:lnSpc>
              <a:spcBef>
                <a:spcPts val="1200"/>
              </a:spcBef>
              <a:buFont typeface="Arial" panose="020B0604020202020204" pitchFamily="34" charset="0"/>
              <a:buChar char="•"/>
            </a:pPr>
            <a:r>
              <a:rPr lang="en-US" sz="2800" dirty="0"/>
              <a:t>They were dealing </a:t>
            </a:r>
            <a:r>
              <a:rPr lang="en-US" sz="2800" i="1" dirty="0"/>
              <a:t>“treacherously”</a:t>
            </a:r>
            <a:r>
              <a:rPr lang="en-US" sz="2800" dirty="0"/>
              <a:t> with their wives. </a:t>
            </a:r>
            <a:r>
              <a:rPr lang="en-US" sz="2800" b="0" dirty="0"/>
              <a:t>(Malachi 2:14-16)</a:t>
            </a:r>
          </a:p>
        </p:txBody>
      </p:sp>
      <p:sp>
        <p:nvSpPr>
          <p:cNvPr id="6" name="Title 2">
            <a:extLst>
              <a:ext uri="{FF2B5EF4-FFF2-40B4-BE49-F238E27FC236}">
                <a16:creationId xmlns:a16="http://schemas.microsoft.com/office/drawing/2014/main" id="{F3C90160-3D5D-46A9-95A0-8C20CFEDF0C1}"/>
              </a:ext>
            </a:extLst>
          </p:cNvPr>
          <p:cNvSpPr>
            <a:spLocks noGrp="1"/>
          </p:cNvSpPr>
          <p:nvPr>
            <p:ph type="title"/>
          </p:nvPr>
        </p:nvSpPr>
        <p:spPr>
          <a:xfrm>
            <a:off x="620486" y="381000"/>
            <a:ext cx="9514114" cy="838200"/>
          </a:xfrm>
        </p:spPr>
        <p:txBody>
          <a:bodyPr>
            <a:normAutofit fontScale="90000"/>
          </a:bodyPr>
          <a:lstStyle/>
          <a:p>
            <a:r>
              <a:rPr lang="en-US" sz="3600" dirty="0"/>
              <a:t>Marriage/Divorce – Matthew 5:31-32</a:t>
            </a:r>
            <a:endParaRPr lang="en-US" sz="3600" i="1" dirty="0"/>
          </a:p>
        </p:txBody>
      </p:sp>
    </p:spTree>
    <p:extLst>
      <p:ext uri="{BB962C8B-B14F-4D97-AF65-F5344CB8AC3E}">
        <p14:creationId xmlns:p14="http://schemas.microsoft.com/office/powerpoint/2010/main" val="1503808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473528" y="1502229"/>
            <a:ext cx="11478985" cy="5355771"/>
          </a:xfrm>
        </p:spPr>
        <p:txBody>
          <a:bodyPr>
            <a:noAutofit/>
          </a:bodyPr>
          <a:lstStyle/>
          <a:p>
            <a:pPr>
              <a:lnSpc>
                <a:spcPct val="100000"/>
              </a:lnSpc>
              <a:spcBef>
                <a:spcPts val="600"/>
              </a:spcBef>
            </a:pPr>
            <a:r>
              <a:rPr lang="en-US" sz="2800" dirty="0"/>
              <a:t>What was this </a:t>
            </a:r>
            <a:r>
              <a:rPr lang="en-US" sz="2800" i="1" dirty="0"/>
              <a:t>“indecency” </a:t>
            </a:r>
            <a:r>
              <a:rPr lang="en-US" sz="2800" dirty="0"/>
              <a:t>in Deuteronomy 24:1-4? </a:t>
            </a:r>
          </a:p>
          <a:p>
            <a:pPr>
              <a:lnSpc>
                <a:spcPct val="100000"/>
              </a:lnSpc>
              <a:spcBef>
                <a:spcPts val="600"/>
              </a:spcBef>
            </a:pPr>
            <a:r>
              <a:rPr lang="en-US" sz="2800" dirty="0"/>
              <a:t>Two schools of thought in Jesus’ day:</a:t>
            </a:r>
          </a:p>
          <a:p>
            <a:pPr marL="514350" indent="-514350">
              <a:lnSpc>
                <a:spcPct val="100000"/>
              </a:lnSpc>
              <a:spcBef>
                <a:spcPts val="600"/>
              </a:spcBef>
              <a:buClrTx/>
              <a:buSzPct val="100000"/>
              <a:buAutoNum type="arabicPeriod"/>
            </a:pPr>
            <a:r>
              <a:rPr lang="en-US" sz="2800" dirty="0"/>
              <a:t>Shammai – </a:t>
            </a:r>
            <a:r>
              <a:rPr lang="en-US" sz="2800" b="0" dirty="0"/>
              <a:t>conservative. Defined it as unchastity or adultery… only.</a:t>
            </a:r>
          </a:p>
          <a:p>
            <a:pPr marL="514350" indent="-514350">
              <a:lnSpc>
                <a:spcPct val="100000"/>
              </a:lnSpc>
              <a:spcBef>
                <a:spcPts val="600"/>
              </a:spcBef>
              <a:buClrTx/>
              <a:buSzPct val="100000"/>
              <a:buAutoNum type="arabicPeriod"/>
            </a:pPr>
            <a:r>
              <a:rPr lang="en-US" sz="2800" dirty="0"/>
              <a:t>Hillel – </a:t>
            </a:r>
            <a:r>
              <a:rPr lang="en-US" sz="2800" b="0" dirty="0"/>
              <a:t>liberal. Uncleanness in the most inclusive way</a:t>
            </a:r>
          </a:p>
          <a:p>
            <a:pPr>
              <a:lnSpc>
                <a:spcPct val="100000"/>
              </a:lnSpc>
              <a:spcBef>
                <a:spcPts val="600"/>
              </a:spcBef>
            </a:pPr>
            <a:r>
              <a:rPr lang="en-US" sz="2800" dirty="0"/>
              <a:t>“…If he found a woman whom he considered to be more attractive than his wife…”</a:t>
            </a:r>
          </a:p>
          <a:p>
            <a:pPr>
              <a:lnSpc>
                <a:spcPct val="100000"/>
              </a:lnSpc>
              <a:spcBef>
                <a:spcPts val="600"/>
              </a:spcBef>
            </a:pPr>
            <a:r>
              <a:rPr lang="en-US" sz="2800" dirty="0"/>
              <a:t>Which would be more popular in Jesus day? What is the popular choice today?</a:t>
            </a:r>
          </a:p>
          <a:p>
            <a:pPr>
              <a:lnSpc>
                <a:spcPct val="100000"/>
              </a:lnSpc>
              <a:spcBef>
                <a:spcPts val="600"/>
              </a:spcBef>
            </a:pPr>
            <a:r>
              <a:rPr lang="en-US" sz="2800" dirty="0"/>
              <a:t>“</a:t>
            </a:r>
            <a:r>
              <a:rPr lang="en-US" sz="2800" i="1" dirty="0"/>
              <a:t>Indecency</a:t>
            </a:r>
            <a:r>
              <a:rPr lang="en-US" sz="2800" dirty="0"/>
              <a:t>” - immodest exposure, nudity. Usually translated </a:t>
            </a:r>
            <a:r>
              <a:rPr lang="en-US" sz="2800" i="1" dirty="0"/>
              <a:t>“nakedness”</a:t>
            </a:r>
            <a:r>
              <a:rPr lang="en-US" sz="2800" dirty="0"/>
              <a:t>.</a:t>
            </a:r>
          </a:p>
          <a:p>
            <a:endParaRPr lang="en-US" sz="2500" dirty="0"/>
          </a:p>
        </p:txBody>
      </p:sp>
      <p:sp>
        <p:nvSpPr>
          <p:cNvPr id="6" name="Title 2">
            <a:extLst>
              <a:ext uri="{FF2B5EF4-FFF2-40B4-BE49-F238E27FC236}">
                <a16:creationId xmlns:a16="http://schemas.microsoft.com/office/drawing/2014/main" id="{F3C90160-3D5D-46A9-95A0-8C20CFEDF0C1}"/>
              </a:ext>
            </a:extLst>
          </p:cNvPr>
          <p:cNvSpPr>
            <a:spLocks noGrp="1"/>
          </p:cNvSpPr>
          <p:nvPr>
            <p:ph type="title"/>
          </p:nvPr>
        </p:nvSpPr>
        <p:spPr>
          <a:xfrm>
            <a:off x="473529" y="381000"/>
            <a:ext cx="9661071" cy="838200"/>
          </a:xfrm>
        </p:spPr>
        <p:txBody>
          <a:bodyPr>
            <a:normAutofit fontScale="90000"/>
          </a:bodyPr>
          <a:lstStyle/>
          <a:p>
            <a:r>
              <a:rPr lang="en-US" sz="3600" dirty="0"/>
              <a:t>Marriage/Divorce – Matthew 5:31-32</a:t>
            </a:r>
            <a:endParaRPr lang="en-US" sz="3600" i="1" dirty="0"/>
          </a:p>
        </p:txBody>
      </p:sp>
    </p:spTree>
    <p:extLst>
      <p:ext uri="{BB962C8B-B14F-4D97-AF65-F5344CB8AC3E}">
        <p14:creationId xmlns:p14="http://schemas.microsoft.com/office/powerpoint/2010/main" val="88939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eiryoVTI">
  <a:themeElements>
    <a:clrScheme name="Meiryo">
      <a:dk1>
        <a:srgbClr val="232323"/>
      </a:dk1>
      <a:lt1>
        <a:srgbClr val="FFFFFF"/>
      </a:lt1>
      <a:dk2>
        <a:srgbClr val="231B23"/>
      </a:dk2>
      <a:lt2>
        <a:srgbClr val="FCF5E5"/>
      </a:lt2>
      <a:accent1>
        <a:srgbClr val="FDA431"/>
      </a:accent1>
      <a:accent2>
        <a:srgbClr val="4DA1A8"/>
      </a:accent2>
      <a:accent3>
        <a:srgbClr val="B9D587"/>
      </a:accent3>
      <a:accent4>
        <a:srgbClr val="E8BD32"/>
      </a:accent4>
      <a:accent5>
        <a:srgbClr val="809EC2"/>
      </a:accent5>
      <a:accent6>
        <a:srgbClr val="E3ADB6"/>
      </a:accent6>
      <a:hlink>
        <a:srgbClr val="34ADB6"/>
      </a:hlink>
      <a:folHlink>
        <a:srgbClr val="B2B2B2"/>
      </a:folHlink>
    </a:clrScheme>
    <a:fontScheme name="Meiryo UI">
      <a:majorFont>
        <a:latin typeface="Meiryo UI"/>
        <a:ea typeface=""/>
        <a:cs typeface=""/>
      </a:majorFont>
      <a:minorFont>
        <a:latin typeface="Meiryo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iryoVTI" id="{3EF0B2FA-4C70-4C56-AE0C-16E6000BE750}" vid="{C80AAF17-7084-4B19-8ADF-AE8F46812F2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Meiryo</Template>
  <TotalTime>4920</TotalTime>
  <Words>1928</Words>
  <Application>Microsoft Office PowerPoint</Application>
  <PresentationFormat>Widescreen</PresentationFormat>
  <Paragraphs>139</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Meiryo</vt:lpstr>
      <vt:lpstr>Meiryo UI</vt:lpstr>
      <vt:lpstr>Arial</vt:lpstr>
      <vt:lpstr>Calibri</vt:lpstr>
      <vt:lpstr>Wingdings</vt:lpstr>
      <vt:lpstr>MeiryoVTI</vt:lpstr>
      <vt:lpstr>Jesus’ Standard Of Righteousness</vt:lpstr>
      <vt:lpstr>Jesus’ Standard Of Righteousness</vt:lpstr>
      <vt:lpstr>Matthew 5:21-26</vt:lpstr>
      <vt:lpstr>Righteousness surpassing that of the scribes and Pharisees re: Marriage &amp; Divorce</vt:lpstr>
      <vt:lpstr>Marriage/Divorce – Matthew 5:31-32</vt:lpstr>
      <vt:lpstr>Marriage/Divorce – Matthew 5:31-32</vt:lpstr>
      <vt:lpstr>Marriage/Divorce – Matthew 5:31-32 &amp; 19:1-9</vt:lpstr>
      <vt:lpstr>Marriage/Divorce – Matthew 5:31-32</vt:lpstr>
      <vt:lpstr>Marriage/Divorce – Matthew 5:31-32</vt:lpstr>
      <vt:lpstr>Marriage/Divorce – Matthew 5:31-32</vt:lpstr>
      <vt:lpstr>Marriage/Divorce – Matthew 5:31-32</vt:lpstr>
      <vt:lpstr>Righteousness surpassing that of the scribes and Pharisees</vt:lpstr>
      <vt:lpstr>Righteousness surpassing that of the scribes and Pharisees</vt:lpstr>
      <vt:lpstr>Righteousness surpassing that of the scribes and Pharisees</vt:lpstr>
      <vt:lpstr>Righteousness surpassing that of the scribes and Pharisees</vt:lpstr>
      <vt:lpstr>Righteousness surpassing that of the scribes and Pharisees</vt:lpstr>
      <vt:lpstr>Righteousness surpassing that of the scribes and Pharisees</vt:lpstr>
      <vt:lpstr>Marriage/Divorce – Matthew 5:31-32</vt:lpstr>
      <vt:lpstr>Righteousness surpassing that of the scribes and Pharisees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Standard Of Righteousness</dc:title>
  <dc:creator>Chris Simmons</dc:creator>
  <cp:lastModifiedBy>Chris Simmons</cp:lastModifiedBy>
  <cp:revision>15</cp:revision>
  <dcterms:created xsi:type="dcterms:W3CDTF">2024-02-11T01:54:17Z</dcterms:created>
  <dcterms:modified xsi:type="dcterms:W3CDTF">2024-03-24T20:11:49Z</dcterms:modified>
</cp:coreProperties>
</file>